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257" r:id="rId2"/>
    <p:sldId id="258" r:id="rId3"/>
    <p:sldId id="260" r:id="rId4"/>
    <p:sldId id="261" r:id="rId5"/>
    <p:sldId id="269" r:id="rId6"/>
    <p:sldId id="268" r:id="rId7"/>
    <p:sldId id="270" r:id="rId8"/>
    <p:sldId id="27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D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0F63E-BDEC-4E10-9301-CA40170599EE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45D77-7CD6-4A7E-B2D6-784E766233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602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45D77-7CD6-4A7E-B2D6-784E766233C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45D77-7CD6-4A7E-B2D6-784E766233C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598C-D424-404C-8BC6-33518858363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15A271B-FB87-4EF5-B595-A3E613372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598C-D424-404C-8BC6-33518858363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271B-FB87-4EF5-B595-A3E613372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598C-D424-404C-8BC6-33518858363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271B-FB87-4EF5-B595-A3E613372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598C-D424-404C-8BC6-33518858363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15A271B-FB87-4EF5-B595-A3E613372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598C-D424-404C-8BC6-33518858363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271B-FB87-4EF5-B595-A3E613372F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598C-D424-404C-8BC6-33518858363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271B-FB87-4EF5-B595-A3E613372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598C-D424-404C-8BC6-33518858363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15A271B-FB87-4EF5-B595-A3E613372F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598C-D424-404C-8BC6-33518858363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271B-FB87-4EF5-B595-A3E613372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598C-D424-404C-8BC6-33518858363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271B-FB87-4EF5-B595-A3E613372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598C-D424-404C-8BC6-33518858363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271B-FB87-4EF5-B595-A3E613372F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598C-D424-404C-8BC6-33518858363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271B-FB87-4EF5-B595-A3E613372F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8CA598C-D424-404C-8BC6-33518858363B}" type="datetimeFigureOut">
              <a:rPr lang="ru-RU" smtClean="0"/>
              <a:pPr/>
              <a:t>10.01.2018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15A271B-FB87-4EF5-B595-A3E613372F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Область определения функции</a:t>
            </a:r>
            <a:endParaRPr lang="ru-RU" sz="24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4750595" y="1750207"/>
            <a:ext cx="714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2" cstate="print"/>
          <a:srcRect l="17400" t="14732" b="3790"/>
          <a:stretch>
            <a:fillRect/>
          </a:stretch>
        </p:blipFill>
        <p:spPr bwMode="auto">
          <a:xfrm>
            <a:off x="2627784" y="1412776"/>
            <a:ext cx="6000792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олилиния 10"/>
          <p:cNvSpPr/>
          <p:nvPr/>
        </p:nvSpPr>
        <p:spPr>
          <a:xfrm>
            <a:off x="3309870" y="2378299"/>
            <a:ext cx="3591059" cy="3204693"/>
          </a:xfrm>
          <a:custGeom>
            <a:avLst/>
            <a:gdLst>
              <a:gd name="connsiteX0" fmla="*/ 0 w 3591059"/>
              <a:gd name="connsiteY0" fmla="*/ 2219459 h 3204693"/>
              <a:gd name="connsiteX1" fmla="*/ 476519 w 3591059"/>
              <a:gd name="connsiteY1" fmla="*/ 970208 h 3204693"/>
              <a:gd name="connsiteX2" fmla="*/ 1378040 w 3591059"/>
              <a:gd name="connsiteY2" fmla="*/ 3056586 h 3204693"/>
              <a:gd name="connsiteX3" fmla="*/ 2253803 w 3591059"/>
              <a:gd name="connsiteY3" fmla="*/ 81566 h 3204693"/>
              <a:gd name="connsiteX4" fmla="*/ 3387144 w 3591059"/>
              <a:gd name="connsiteY4" fmla="*/ 2567188 h 3204693"/>
              <a:gd name="connsiteX5" fmla="*/ 3477296 w 3591059"/>
              <a:gd name="connsiteY5" fmla="*/ 2811887 h 3204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91059" h="3204693">
                <a:moveTo>
                  <a:pt x="0" y="2219459"/>
                </a:moveTo>
                <a:cubicBezTo>
                  <a:pt x="123423" y="1525073"/>
                  <a:pt x="246846" y="830687"/>
                  <a:pt x="476519" y="970208"/>
                </a:cubicBezTo>
                <a:cubicBezTo>
                  <a:pt x="706192" y="1109729"/>
                  <a:pt x="1081826" y="3204693"/>
                  <a:pt x="1378040" y="3056586"/>
                </a:cubicBezTo>
                <a:cubicBezTo>
                  <a:pt x="1674254" y="2908479"/>
                  <a:pt x="1918952" y="163132"/>
                  <a:pt x="2253803" y="81566"/>
                </a:cubicBezTo>
                <a:cubicBezTo>
                  <a:pt x="2588654" y="0"/>
                  <a:pt x="3183229" y="2112135"/>
                  <a:pt x="3387144" y="2567188"/>
                </a:cubicBezTo>
                <a:cubicBezTo>
                  <a:pt x="3591059" y="3022241"/>
                  <a:pt x="3534177" y="2917064"/>
                  <a:pt x="3477296" y="2811887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00034" y="1500174"/>
            <a:ext cx="2571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Функция задана графиком. Укажите область определения функции.</a:t>
            </a:r>
            <a:endParaRPr lang="ru-RU" dirty="0"/>
          </a:p>
        </p:txBody>
      </p:sp>
      <p:sp>
        <p:nvSpPr>
          <p:cNvPr id="9" name="Блок-схема: узел 8"/>
          <p:cNvSpPr/>
          <p:nvPr/>
        </p:nvSpPr>
        <p:spPr>
          <a:xfrm>
            <a:off x="3286116" y="4572008"/>
            <a:ext cx="61748" cy="45719"/>
          </a:xfrm>
          <a:prstGeom prst="flowChartConnector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узел 11"/>
          <p:cNvSpPr/>
          <p:nvPr/>
        </p:nvSpPr>
        <p:spPr>
          <a:xfrm>
            <a:off x="6786578" y="5240668"/>
            <a:ext cx="71438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57158" y="271462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(-8;7,5)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28596" y="321468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[-8</a:t>
            </a:r>
            <a:r>
              <a:rPr lang="ru-RU" dirty="0" smtClean="0"/>
              <a:t>;7,5</a:t>
            </a:r>
            <a:r>
              <a:rPr lang="en-US" dirty="0" smtClean="0"/>
              <a:t>]</a:t>
            </a:r>
            <a:endParaRPr lang="ru-RU" dirty="0"/>
          </a:p>
        </p:txBody>
      </p:sp>
      <p:sp>
        <p:nvSpPr>
          <p:cNvPr id="16" name="Овальная выноска 15"/>
          <p:cNvSpPr/>
          <p:nvPr/>
        </p:nvSpPr>
        <p:spPr>
          <a:xfrm>
            <a:off x="1357290" y="2786058"/>
            <a:ext cx="1857388" cy="571504"/>
          </a:xfrm>
          <a:prstGeom prst="wedgeEllipseCallout">
            <a:avLst>
              <a:gd name="adj1" fmla="val -49038"/>
              <a:gd name="adj2" fmla="val 86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верно</a:t>
            </a:r>
            <a:endParaRPr lang="ru-RU" dirty="0"/>
          </a:p>
        </p:txBody>
      </p:sp>
      <p:sp>
        <p:nvSpPr>
          <p:cNvPr id="17" name="Овальная выноска 16"/>
          <p:cNvSpPr/>
          <p:nvPr/>
        </p:nvSpPr>
        <p:spPr>
          <a:xfrm>
            <a:off x="1357290" y="2357430"/>
            <a:ext cx="1857388" cy="357190"/>
          </a:xfrm>
          <a:prstGeom prst="wedgeEllipseCallout">
            <a:avLst>
              <a:gd name="adj1" fmla="val -49038"/>
              <a:gd name="adj2" fmla="val 865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неверно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500034" y="457200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(</a:t>
            </a:r>
            <a:r>
              <a:rPr lang="en-US" dirty="0" smtClean="0"/>
              <a:t>-8</a:t>
            </a:r>
            <a:r>
              <a:rPr lang="ru-RU" dirty="0" smtClean="0"/>
              <a:t>;7,5</a:t>
            </a:r>
            <a:r>
              <a:rPr lang="en-US" dirty="0" smtClean="0"/>
              <a:t>]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428596" y="385762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[-8</a:t>
            </a:r>
            <a:r>
              <a:rPr lang="ru-RU" dirty="0" smtClean="0"/>
              <a:t>;7,5)</a:t>
            </a:r>
            <a:endParaRPr lang="ru-RU" dirty="0"/>
          </a:p>
        </p:txBody>
      </p:sp>
      <p:sp>
        <p:nvSpPr>
          <p:cNvPr id="20" name="Овальная выноска 19"/>
          <p:cNvSpPr/>
          <p:nvPr/>
        </p:nvSpPr>
        <p:spPr>
          <a:xfrm>
            <a:off x="1357290" y="3643314"/>
            <a:ext cx="1857388" cy="357190"/>
          </a:xfrm>
          <a:prstGeom prst="wedgeEllipseCallout">
            <a:avLst>
              <a:gd name="adj1" fmla="val -49038"/>
              <a:gd name="adj2" fmla="val 865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подумай</a:t>
            </a:r>
            <a:endParaRPr lang="ru-RU" dirty="0"/>
          </a:p>
        </p:txBody>
      </p:sp>
      <p:sp>
        <p:nvSpPr>
          <p:cNvPr id="21" name="Овальная выноска 20"/>
          <p:cNvSpPr/>
          <p:nvPr/>
        </p:nvSpPr>
        <p:spPr>
          <a:xfrm>
            <a:off x="1357290" y="4357694"/>
            <a:ext cx="1857388" cy="357190"/>
          </a:xfrm>
          <a:prstGeom prst="wedgeEllipseCallout">
            <a:avLst>
              <a:gd name="adj1" fmla="val -49038"/>
              <a:gd name="adj2" fmla="val 8650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ошибка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12" grpId="0" animBg="1"/>
      <p:bldP spid="16" grpId="0" animBg="1"/>
      <p:bldP spid="17" grpId="0" animBg="1"/>
      <p:bldP spid="20" grpId="0" animBg="1"/>
      <p:bldP spid="2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Множество значений функции</a:t>
            </a:r>
            <a:endParaRPr lang="ru-RU" sz="2400" dirty="0"/>
          </a:p>
        </p:txBody>
      </p:sp>
      <p:pic>
        <p:nvPicPr>
          <p:cNvPr id="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17400" t="14732" b="3790"/>
          <a:stretch>
            <a:fillRect/>
          </a:stretch>
        </p:blipFill>
        <p:spPr bwMode="auto">
          <a:xfrm>
            <a:off x="3071802" y="1285860"/>
            <a:ext cx="5884777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лилиния 4"/>
          <p:cNvSpPr/>
          <p:nvPr/>
        </p:nvSpPr>
        <p:spPr>
          <a:xfrm>
            <a:off x="3541690" y="2511380"/>
            <a:ext cx="4327302" cy="3644721"/>
          </a:xfrm>
          <a:custGeom>
            <a:avLst/>
            <a:gdLst>
              <a:gd name="connsiteX0" fmla="*/ 0 w 4327302"/>
              <a:gd name="connsiteY0" fmla="*/ 0 h 3644721"/>
              <a:gd name="connsiteX1" fmla="*/ 360609 w 4327302"/>
              <a:gd name="connsiteY1" fmla="*/ 3284113 h 3644721"/>
              <a:gd name="connsiteX2" fmla="*/ 785611 w 4327302"/>
              <a:gd name="connsiteY2" fmla="*/ 2163651 h 3644721"/>
              <a:gd name="connsiteX3" fmla="*/ 1133341 w 4327302"/>
              <a:gd name="connsiteY3" fmla="*/ 2833352 h 3644721"/>
              <a:gd name="connsiteX4" fmla="*/ 1584102 w 4327302"/>
              <a:gd name="connsiteY4" fmla="*/ 1403797 h 3644721"/>
              <a:gd name="connsiteX5" fmla="*/ 2060620 w 4327302"/>
              <a:gd name="connsiteY5" fmla="*/ 1738648 h 3644721"/>
              <a:gd name="connsiteX6" fmla="*/ 2640169 w 4327302"/>
              <a:gd name="connsiteY6" fmla="*/ 850006 h 3644721"/>
              <a:gd name="connsiteX7" fmla="*/ 4327302 w 4327302"/>
              <a:gd name="connsiteY7" fmla="*/ 437882 h 3644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27302" h="3644721">
                <a:moveTo>
                  <a:pt x="0" y="0"/>
                </a:moveTo>
                <a:cubicBezTo>
                  <a:pt x="114837" y="1461752"/>
                  <a:pt x="229674" y="2923505"/>
                  <a:pt x="360609" y="3284113"/>
                </a:cubicBezTo>
                <a:cubicBezTo>
                  <a:pt x="491544" y="3644721"/>
                  <a:pt x="656822" y="2238778"/>
                  <a:pt x="785611" y="2163651"/>
                </a:cubicBezTo>
                <a:cubicBezTo>
                  <a:pt x="914400" y="2088524"/>
                  <a:pt x="1000259" y="2959994"/>
                  <a:pt x="1133341" y="2833352"/>
                </a:cubicBezTo>
                <a:cubicBezTo>
                  <a:pt x="1266423" y="2706710"/>
                  <a:pt x="1429556" y="1586248"/>
                  <a:pt x="1584102" y="1403797"/>
                </a:cubicBezTo>
                <a:cubicBezTo>
                  <a:pt x="1738649" y="1221346"/>
                  <a:pt x="1884609" y="1830946"/>
                  <a:pt x="2060620" y="1738648"/>
                </a:cubicBezTo>
                <a:cubicBezTo>
                  <a:pt x="2236631" y="1646350"/>
                  <a:pt x="2262389" y="1066800"/>
                  <a:pt x="2640169" y="850006"/>
                </a:cubicBezTo>
                <a:cubicBezTo>
                  <a:pt x="3017949" y="633212"/>
                  <a:pt x="3672625" y="535547"/>
                  <a:pt x="4327302" y="437882"/>
                </a:cubicBezTo>
              </a:path>
            </a:pathLst>
          </a:cu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14282" y="1214422"/>
            <a:ext cx="2143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Функция задана графиком.</a:t>
            </a:r>
            <a:r>
              <a:rPr lang="en-US" dirty="0" smtClean="0"/>
              <a:t> </a:t>
            </a:r>
            <a:r>
              <a:rPr lang="ru-RU" dirty="0" smtClean="0"/>
              <a:t>Укажите ее множество значений.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250030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(-9;5)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28596" y="307181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</a:t>
            </a:r>
            <a:r>
              <a:rPr lang="ru-RU" dirty="0" smtClean="0"/>
              <a:t>-9;5</a:t>
            </a:r>
            <a:r>
              <a:rPr lang="en-US" dirty="0" smtClean="0"/>
              <a:t>]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596" y="364331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(-9;5</a:t>
            </a:r>
            <a:r>
              <a:rPr lang="en-US" dirty="0" smtClean="0"/>
              <a:t>]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00034" y="428625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</a:t>
            </a:r>
            <a:r>
              <a:rPr lang="ru-RU" dirty="0" smtClean="0"/>
              <a:t>-9;5)</a:t>
            </a:r>
            <a:endParaRPr lang="ru-RU" dirty="0"/>
          </a:p>
        </p:txBody>
      </p:sp>
      <p:sp>
        <p:nvSpPr>
          <p:cNvPr id="11" name="Блок-схема: узел 10"/>
          <p:cNvSpPr/>
          <p:nvPr/>
        </p:nvSpPr>
        <p:spPr>
          <a:xfrm>
            <a:off x="3500430" y="2428868"/>
            <a:ext cx="71438" cy="7143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12"/>
          <p:cNvSpPr/>
          <p:nvPr/>
        </p:nvSpPr>
        <p:spPr>
          <a:xfrm>
            <a:off x="7786710" y="2928934"/>
            <a:ext cx="71438" cy="7143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ьная выноска 13"/>
          <p:cNvSpPr/>
          <p:nvPr/>
        </p:nvSpPr>
        <p:spPr>
          <a:xfrm>
            <a:off x="1643042" y="2071678"/>
            <a:ext cx="1500198" cy="642942"/>
          </a:xfrm>
          <a:prstGeom prst="wedgeEllipseCallout">
            <a:avLst>
              <a:gd name="adj1" fmla="val -90241"/>
              <a:gd name="adj2" fmla="val 6350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неверно</a:t>
            </a:r>
            <a:endParaRPr lang="ru-RU" dirty="0"/>
          </a:p>
        </p:txBody>
      </p:sp>
      <p:sp>
        <p:nvSpPr>
          <p:cNvPr id="15" name="Овальная выноска 14"/>
          <p:cNvSpPr/>
          <p:nvPr/>
        </p:nvSpPr>
        <p:spPr>
          <a:xfrm>
            <a:off x="1785918" y="2643182"/>
            <a:ext cx="1428760" cy="642942"/>
          </a:xfrm>
          <a:prstGeom prst="wedgeEllipseCallout">
            <a:avLst>
              <a:gd name="adj1" fmla="val -90241"/>
              <a:gd name="adj2" fmla="val 6350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верно</a:t>
            </a:r>
            <a:endParaRPr lang="ru-RU" dirty="0"/>
          </a:p>
        </p:txBody>
      </p:sp>
      <p:sp>
        <p:nvSpPr>
          <p:cNvPr id="16" name="Овальная выноска 15"/>
          <p:cNvSpPr/>
          <p:nvPr/>
        </p:nvSpPr>
        <p:spPr>
          <a:xfrm>
            <a:off x="1571604" y="3214686"/>
            <a:ext cx="1643074" cy="642942"/>
          </a:xfrm>
          <a:prstGeom prst="wedgeEllipseCallout">
            <a:avLst>
              <a:gd name="adj1" fmla="val -90241"/>
              <a:gd name="adj2" fmla="val 63501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подумай</a:t>
            </a:r>
            <a:endParaRPr lang="ru-RU" dirty="0"/>
          </a:p>
        </p:txBody>
      </p:sp>
      <p:sp>
        <p:nvSpPr>
          <p:cNvPr id="17" name="Овальная выноска 16"/>
          <p:cNvSpPr/>
          <p:nvPr/>
        </p:nvSpPr>
        <p:spPr>
          <a:xfrm>
            <a:off x="1857356" y="3929066"/>
            <a:ext cx="1428760" cy="642942"/>
          </a:xfrm>
          <a:prstGeom prst="wedgeEllipseCallout">
            <a:avLst>
              <a:gd name="adj1" fmla="val -90241"/>
              <a:gd name="adj2" fmla="val 63501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ошибка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3" grpId="0" animBg="1"/>
      <p:bldP spid="13" grpId="1" animBg="1"/>
      <p:bldP spid="13" grpId="2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hlinkClick r:id="" action="ppaction://noaction"/>
              </a:rPr>
              <a:t>Четность и нечетность  </a:t>
            </a:r>
            <a:r>
              <a:rPr lang="ru-RU" sz="2400" dirty="0" smtClean="0"/>
              <a:t>функции</a:t>
            </a:r>
            <a:endParaRPr lang="ru-RU" sz="2400" dirty="0"/>
          </a:p>
        </p:txBody>
      </p:sp>
      <p:pic>
        <p:nvPicPr>
          <p:cNvPr id="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7400" t="14732" b="3790"/>
          <a:stretch>
            <a:fillRect/>
          </a:stretch>
        </p:blipFill>
        <p:spPr bwMode="auto">
          <a:xfrm>
            <a:off x="2928926" y="1571612"/>
            <a:ext cx="588477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олилиния 6"/>
          <p:cNvSpPr/>
          <p:nvPr/>
        </p:nvSpPr>
        <p:spPr>
          <a:xfrm>
            <a:off x="4429124" y="1944710"/>
            <a:ext cx="1714512" cy="2801155"/>
          </a:xfrm>
          <a:custGeom>
            <a:avLst/>
            <a:gdLst>
              <a:gd name="connsiteX0" fmla="*/ 0 w 1661375"/>
              <a:gd name="connsiteY0" fmla="*/ 25758 h 2801155"/>
              <a:gd name="connsiteX1" fmla="*/ 257578 w 1661375"/>
              <a:gd name="connsiteY1" fmla="*/ 2601532 h 2801155"/>
              <a:gd name="connsiteX2" fmla="*/ 811369 w 1661375"/>
              <a:gd name="connsiteY2" fmla="*/ 1223493 h 2801155"/>
              <a:gd name="connsiteX3" fmla="*/ 1378040 w 1661375"/>
              <a:gd name="connsiteY3" fmla="*/ 2588653 h 2801155"/>
              <a:gd name="connsiteX4" fmla="*/ 1661375 w 1661375"/>
              <a:gd name="connsiteY4" fmla="*/ 0 h 2801155"/>
              <a:gd name="connsiteX5" fmla="*/ 1661375 w 1661375"/>
              <a:gd name="connsiteY5" fmla="*/ 0 h 2801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61375" h="2801155">
                <a:moveTo>
                  <a:pt x="0" y="25758"/>
                </a:moveTo>
                <a:cubicBezTo>
                  <a:pt x="61175" y="1213834"/>
                  <a:pt x="122350" y="2401910"/>
                  <a:pt x="257578" y="2601532"/>
                </a:cubicBezTo>
                <a:cubicBezTo>
                  <a:pt x="392806" y="2801155"/>
                  <a:pt x="624625" y="1225640"/>
                  <a:pt x="811369" y="1223493"/>
                </a:cubicBezTo>
                <a:cubicBezTo>
                  <a:pt x="998113" y="1221347"/>
                  <a:pt x="1236372" y="2792568"/>
                  <a:pt x="1378040" y="2588653"/>
                </a:cubicBezTo>
                <a:cubicBezTo>
                  <a:pt x="1519708" y="2384738"/>
                  <a:pt x="1661375" y="0"/>
                  <a:pt x="1661375" y="0"/>
                </a:cubicBezTo>
                <a:lnTo>
                  <a:pt x="1661375" y="0"/>
                </a:ln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5720" y="1428736"/>
            <a:ext cx="2571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Функция задана графиком. Определите  является  ли она четной или нечетной.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300037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нечетная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14348" y="392906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четная</a:t>
            </a:r>
            <a:endParaRPr lang="ru-RU" dirty="0"/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2214546" y="2428868"/>
            <a:ext cx="1143008" cy="785818"/>
          </a:xfrm>
          <a:prstGeom prst="wedgeRoundRectCallout">
            <a:avLst>
              <a:gd name="adj1" fmla="val -103086"/>
              <a:gd name="adj2" fmla="val 39555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неверно</a:t>
            </a:r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2285984" y="3429000"/>
            <a:ext cx="1143008" cy="785818"/>
          </a:xfrm>
          <a:prstGeom prst="wedgeRoundRectCallout">
            <a:avLst>
              <a:gd name="adj1" fmla="val -103086"/>
              <a:gd name="adj2" fmla="val 39555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верно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1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Отрицательные значения производной</a:t>
            </a:r>
            <a:endParaRPr lang="ru-RU" sz="2400" dirty="0"/>
          </a:p>
        </p:txBody>
      </p:sp>
      <p:pic>
        <p:nvPicPr>
          <p:cNvPr id="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7400" t="14732" b="3790"/>
          <a:stretch>
            <a:fillRect/>
          </a:stretch>
        </p:blipFill>
        <p:spPr bwMode="auto">
          <a:xfrm>
            <a:off x="3000364" y="1571612"/>
            <a:ext cx="588477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олилиния 6"/>
          <p:cNvSpPr/>
          <p:nvPr/>
        </p:nvSpPr>
        <p:spPr>
          <a:xfrm>
            <a:off x="3314700" y="1762125"/>
            <a:ext cx="2849562" cy="4167188"/>
          </a:xfrm>
          <a:custGeom>
            <a:avLst/>
            <a:gdLst>
              <a:gd name="connsiteX0" fmla="*/ 0 w 2849562"/>
              <a:gd name="connsiteY0" fmla="*/ 0 h 4167188"/>
              <a:gd name="connsiteX1" fmla="*/ 1381125 w 2849562"/>
              <a:gd name="connsiteY1" fmla="*/ 3819525 h 4167188"/>
              <a:gd name="connsiteX2" fmla="*/ 1990725 w 2849562"/>
              <a:gd name="connsiteY2" fmla="*/ 2085975 h 4167188"/>
              <a:gd name="connsiteX3" fmla="*/ 2724150 w 2849562"/>
              <a:gd name="connsiteY3" fmla="*/ 2352675 h 4167188"/>
              <a:gd name="connsiteX4" fmla="*/ 2743200 w 2849562"/>
              <a:gd name="connsiteY4" fmla="*/ 2362200 h 4167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49562" h="4167188">
                <a:moveTo>
                  <a:pt x="0" y="0"/>
                </a:moveTo>
                <a:cubicBezTo>
                  <a:pt x="524669" y="1735931"/>
                  <a:pt x="1049338" y="3471863"/>
                  <a:pt x="1381125" y="3819525"/>
                </a:cubicBezTo>
                <a:cubicBezTo>
                  <a:pt x="1712913" y="4167188"/>
                  <a:pt x="1766888" y="2330450"/>
                  <a:pt x="1990725" y="2085975"/>
                </a:cubicBezTo>
                <a:cubicBezTo>
                  <a:pt x="2214563" y="1841500"/>
                  <a:pt x="2598738" y="2306638"/>
                  <a:pt x="2724150" y="2352675"/>
                </a:cubicBezTo>
                <a:cubicBezTo>
                  <a:pt x="2849562" y="2398712"/>
                  <a:pt x="2796381" y="2380456"/>
                  <a:pt x="2743200" y="236220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7" idx="4"/>
            <a:endCxn id="7" idx="4"/>
          </p:cNvCxnSpPr>
          <p:nvPr/>
        </p:nvCxnSpPr>
        <p:spPr>
          <a:xfrm>
            <a:off x="6057900" y="4124325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072198" y="4143380"/>
            <a:ext cx="1785950" cy="28575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7000892" y="3071810"/>
            <a:ext cx="2214578" cy="5000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4282" y="1643050"/>
            <a:ext cx="26432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Функция задана графиком. Указать промежутки, на которых производная отрицательна.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14282" y="321468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(-9;-2,5);(0,7;11,5)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14282" y="378619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</a:t>
            </a:r>
            <a:r>
              <a:rPr lang="ru-RU" dirty="0" smtClean="0"/>
              <a:t>-9;-2,5</a:t>
            </a:r>
            <a:r>
              <a:rPr lang="en-US" dirty="0" smtClean="0"/>
              <a:t>]</a:t>
            </a:r>
            <a:r>
              <a:rPr lang="ru-RU" dirty="0" smtClean="0"/>
              <a:t>;</a:t>
            </a:r>
            <a:r>
              <a:rPr lang="en-US" dirty="0" smtClean="0"/>
              <a:t>[</a:t>
            </a:r>
            <a:r>
              <a:rPr lang="ru-RU" dirty="0" smtClean="0"/>
              <a:t>0,7;11,5</a:t>
            </a:r>
            <a:r>
              <a:rPr lang="en-US" dirty="0" smtClean="0"/>
              <a:t>]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14282" y="4286256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</a:t>
            </a:r>
            <a:r>
              <a:rPr lang="ru-RU" dirty="0" smtClean="0"/>
              <a:t>-</a:t>
            </a:r>
            <a:r>
              <a:rPr lang="en-US" dirty="0" smtClean="0"/>
              <a:t>2</a:t>
            </a:r>
            <a:r>
              <a:rPr lang="ru-RU" dirty="0" smtClean="0"/>
              <a:t>,5;0,7</a:t>
            </a:r>
            <a:r>
              <a:rPr lang="en-US" dirty="0" smtClean="0"/>
              <a:t>]</a:t>
            </a:r>
            <a:r>
              <a:rPr lang="ru-RU" dirty="0" smtClean="0"/>
              <a:t>;</a:t>
            </a:r>
            <a:r>
              <a:rPr lang="en-US" dirty="0" smtClean="0"/>
              <a:t>[</a:t>
            </a:r>
            <a:r>
              <a:rPr lang="ru-RU" dirty="0" smtClean="0"/>
              <a:t>0,7;11,5</a:t>
            </a:r>
            <a:r>
              <a:rPr lang="en-US" dirty="0" smtClean="0"/>
              <a:t>]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85720" y="478632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</a:t>
            </a:r>
            <a:r>
              <a:rPr lang="ru-RU" dirty="0" smtClean="0"/>
              <a:t>0,7;11,5</a:t>
            </a:r>
            <a:r>
              <a:rPr lang="en-US" dirty="0" smtClean="0"/>
              <a:t>]</a:t>
            </a:r>
            <a:r>
              <a:rPr lang="ru-RU" dirty="0" smtClean="0"/>
              <a:t>;(11,5;14)</a:t>
            </a:r>
            <a:endParaRPr lang="ru-RU" dirty="0"/>
          </a:p>
        </p:txBody>
      </p:sp>
      <p:sp>
        <p:nvSpPr>
          <p:cNvPr id="15" name="Выноска-облако 14"/>
          <p:cNvSpPr/>
          <p:nvPr/>
        </p:nvSpPr>
        <p:spPr>
          <a:xfrm>
            <a:off x="1571604" y="2571744"/>
            <a:ext cx="2000264" cy="428628"/>
          </a:xfrm>
          <a:prstGeom prst="cloudCallout">
            <a:avLst>
              <a:gd name="adj1" fmla="val -34354"/>
              <a:gd name="adj2" fmla="val 11958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верно</a:t>
            </a:r>
            <a:endParaRPr lang="ru-RU" dirty="0"/>
          </a:p>
        </p:txBody>
      </p:sp>
      <p:sp>
        <p:nvSpPr>
          <p:cNvPr id="16" name="Выноска-облако 15"/>
          <p:cNvSpPr/>
          <p:nvPr/>
        </p:nvSpPr>
        <p:spPr>
          <a:xfrm>
            <a:off x="2143108" y="3286124"/>
            <a:ext cx="1857388" cy="500066"/>
          </a:xfrm>
          <a:prstGeom prst="cloudCallout">
            <a:avLst>
              <a:gd name="adj1" fmla="val -48568"/>
              <a:gd name="adj2" fmla="val 9598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неверно</a:t>
            </a:r>
            <a:endParaRPr lang="ru-RU" dirty="0"/>
          </a:p>
        </p:txBody>
      </p:sp>
      <p:sp>
        <p:nvSpPr>
          <p:cNvPr id="18" name="Выноска-облако 17"/>
          <p:cNvSpPr/>
          <p:nvPr/>
        </p:nvSpPr>
        <p:spPr>
          <a:xfrm>
            <a:off x="2143108" y="4000504"/>
            <a:ext cx="1857388" cy="500066"/>
          </a:xfrm>
          <a:prstGeom prst="cloudCallout">
            <a:avLst>
              <a:gd name="adj1" fmla="val -45102"/>
              <a:gd name="adj2" fmla="val 80528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подумай</a:t>
            </a:r>
            <a:endParaRPr lang="ru-RU" dirty="0"/>
          </a:p>
        </p:txBody>
      </p:sp>
      <p:sp>
        <p:nvSpPr>
          <p:cNvPr id="19" name="Выноска-облако 18"/>
          <p:cNvSpPr/>
          <p:nvPr/>
        </p:nvSpPr>
        <p:spPr>
          <a:xfrm>
            <a:off x="2214546" y="4786322"/>
            <a:ext cx="1857388" cy="428628"/>
          </a:xfrm>
          <a:prstGeom prst="cloudCallout">
            <a:avLst>
              <a:gd name="adj1" fmla="val -65903"/>
              <a:gd name="adj2" fmla="val 38463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ошибка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/>
      <p:bldP spid="16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Положительные значения   производной</a:t>
            </a:r>
            <a:endParaRPr lang="ru-RU" sz="2400" dirty="0"/>
          </a:p>
        </p:txBody>
      </p:sp>
      <p:pic>
        <p:nvPicPr>
          <p:cNvPr id="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17400" t="14732" b="3790"/>
          <a:stretch>
            <a:fillRect/>
          </a:stretch>
        </p:blipFill>
        <p:spPr bwMode="auto">
          <a:xfrm>
            <a:off x="3000364" y="1571612"/>
            <a:ext cx="588477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Прямая соединительная линия 5"/>
          <p:cNvCxnSpPr/>
          <p:nvPr/>
        </p:nvCxnSpPr>
        <p:spPr>
          <a:xfrm rot="16200000" flipH="1">
            <a:off x="2500298" y="3071810"/>
            <a:ext cx="2928958" cy="5000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олилиния 7"/>
          <p:cNvSpPr/>
          <p:nvPr/>
        </p:nvSpPr>
        <p:spPr>
          <a:xfrm>
            <a:off x="4229100" y="1493838"/>
            <a:ext cx="1990725" cy="3306762"/>
          </a:xfrm>
          <a:custGeom>
            <a:avLst/>
            <a:gdLst>
              <a:gd name="connsiteX0" fmla="*/ 0 w 1990725"/>
              <a:gd name="connsiteY0" fmla="*/ 3306762 h 3306762"/>
              <a:gd name="connsiteX1" fmla="*/ 657225 w 1990725"/>
              <a:gd name="connsiteY1" fmla="*/ 173037 h 3306762"/>
              <a:gd name="connsiteX2" fmla="*/ 990600 w 1990725"/>
              <a:gd name="connsiteY2" fmla="*/ 2268537 h 3306762"/>
              <a:gd name="connsiteX3" fmla="*/ 1085850 w 1990725"/>
              <a:gd name="connsiteY3" fmla="*/ 2725737 h 3306762"/>
              <a:gd name="connsiteX4" fmla="*/ 1257300 w 1990725"/>
              <a:gd name="connsiteY4" fmla="*/ 3097212 h 3306762"/>
              <a:gd name="connsiteX5" fmla="*/ 1762125 w 1990725"/>
              <a:gd name="connsiteY5" fmla="*/ 2354262 h 3306762"/>
              <a:gd name="connsiteX6" fmla="*/ 1990725 w 1990725"/>
              <a:gd name="connsiteY6" fmla="*/ 2363787 h 3306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90725" h="3306762">
                <a:moveTo>
                  <a:pt x="0" y="3306762"/>
                </a:moveTo>
                <a:cubicBezTo>
                  <a:pt x="246062" y="1826418"/>
                  <a:pt x="492125" y="346075"/>
                  <a:pt x="657225" y="173037"/>
                </a:cubicBezTo>
                <a:cubicBezTo>
                  <a:pt x="822325" y="0"/>
                  <a:pt x="919163" y="1843087"/>
                  <a:pt x="990600" y="2268537"/>
                </a:cubicBezTo>
                <a:cubicBezTo>
                  <a:pt x="1062037" y="2693987"/>
                  <a:pt x="1041400" y="2587625"/>
                  <a:pt x="1085850" y="2725737"/>
                </a:cubicBezTo>
                <a:cubicBezTo>
                  <a:pt x="1130300" y="2863849"/>
                  <a:pt x="1144588" y="3159125"/>
                  <a:pt x="1257300" y="3097212"/>
                </a:cubicBezTo>
                <a:cubicBezTo>
                  <a:pt x="1370013" y="3035300"/>
                  <a:pt x="1639888" y="2476499"/>
                  <a:pt x="1762125" y="2354262"/>
                </a:cubicBezTo>
                <a:cubicBezTo>
                  <a:pt x="1884362" y="2232025"/>
                  <a:pt x="1937543" y="2297906"/>
                  <a:pt x="1990725" y="2363787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6036479" y="4036223"/>
            <a:ext cx="928694" cy="5715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6000760" y="2928934"/>
            <a:ext cx="2643206" cy="107157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14282" y="1643050"/>
            <a:ext cx="26432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Функция задана графиком. Указать промежутки, на которых производная положительна.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42844" y="3357562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[-5</a:t>
            </a:r>
            <a:r>
              <a:rPr lang="ru-RU" dirty="0" smtClean="0"/>
              <a:t>;2</a:t>
            </a:r>
            <a:r>
              <a:rPr lang="en-US" dirty="0" smtClean="0"/>
              <a:t>]</a:t>
            </a:r>
            <a:r>
              <a:rPr lang="ru-RU" dirty="0" smtClean="0"/>
              <a:t>;</a:t>
            </a:r>
            <a:r>
              <a:rPr lang="en-US" dirty="0" smtClean="0"/>
              <a:t>[</a:t>
            </a:r>
            <a:r>
              <a:rPr lang="ru-RU" dirty="0" smtClean="0"/>
              <a:t>0,5;3,5</a:t>
            </a:r>
            <a:r>
              <a:rPr lang="en-US" dirty="0" smtClean="0"/>
              <a:t>]</a:t>
            </a:r>
            <a:r>
              <a:rPr lang="ru-RU" dirty="0" smtClean="0"/>
              <a:t>;</a:t>
            </a:r>
            <a:r>
              <a:rPr lang="en-US" dirty="0" smtClean="0"/>
              <a:t>[6</a:t>
            </a:r>
            <a:r>
              <a:rPr lang="ru-RU" dirty="0" smtClean="0"/>
              <a:t>,5;11,5</a:t>
            </a:r>
            <a:r>
              <a:rPr lang="en-US" dirty="0" smtClean="0"/>
              <a:t>]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3857628"/>
            <a:ext cx="2857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(-5</a:t>
            </a:r>
            <a:r>
              <a:rPr lang="ru-RU" dirty="0" smtClean="0"/>
              <a:t>;</a:t>
            </a:r>
            <a:r>
              <a:rPr lang="en-US" dirty="0" smtClean="0"/>
              <a:t>-</a:t>
            </a:r>
            <a:r>
              <a:rPr lang="ru-RU" dirty="0" smtClean="0"/>
              <a:t>2</a:t>
            </a:r>
            <a:r>
              <a:rPr lang="en-US" dirty="0" smtClean="0"/>
              <a:t>)</a:t>
            </a:r>
            <a:r>
              <a:rPr lang="ru-RU" dirty="0" smtClean="0"/>
              <a:t>;</a:t>
            </a:r>
            <a:r>
              <a:rPr lang="en-US" dirty="0" smtClean="0"/>
              <a:t>(</a:t>
            </a:r>
            <a:r>
              <a:rPr lang="ru-RU" dirty="0" smtClean="0"/>
              <a:t>0,5;3,5</a:t>
            </a:r>
            <a:r>
              <a:rPr lang="en-US" dirty="0" smtClean="0"/>
              <a:t>)</a:t>
            </a:r>
            <a:r>
              <a:rPr lang="ru-RU" dirty="0" smtClean="0"/>
              <a:t>;(</a:t>
            </a:r>
            <a:r>
              <a:rPr lang="en-US" dirty="0" smtClean="0"/>
              <a:t>6</a:t>
            </a:r>
            <a:r>
              <a:rPr lang="ru-RU" dirty="0" smtClean="0"/>
              <a:t>,5;11,5)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214282" y="4500570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[-5</a:t>
            </a:r>
            <a:r>
              <a:rPr lang="ru-RU" dirty="0" smtClean="0"/>
              <a:t>;2);</a:t>
            </a:r>
            <a:r>
              <a:rPr lang="en-US" dirty="0" smtClean="0"/>
              <a:t>[</a:t>
            </a:r>
            <a:r>
              <a:rPr lang="ru-RU" dirty="0" smtClean="0"/>
              <a:t>0,5;3,5);</a:t>
            </a:r>
            <a:r>
              <a:rPr lang="en-US" dirty="0" smtClean="0"/>
              <a:t>[6</a:t>
            </a:r>
            <a:r>
              <a:rPr lang="ru-RU" dirty="0" smtClean="0"/>
              <a:t>,5;11,5)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14282" y="5143512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(</a:t>
            </a:r>
            <a:r>
              <a:rPr lang="en-US" dirty="0" smtClean="0"/>
              <a:t>-5</a:t>
            </a:r>
            <a:r>
              <a:rPr lang="ru-RU" dirty="0" smtClean="0"/>
              <a:t>;2</a:t>
            </a:r>
            <a:r>
              <a:rPr lang="en-US" dirty="0" smtClean="0"/>
              <a:t>]</a:t>
            </a:r>
            <a:r>
              <a:rPr lang="ru-RU" dirty="0" smtClean="0"/>
              <a:t>;</a:t>
            </a:r>
            <a:r>
              <a:rPr lang="en-US" dirty="0" smtClean="0"/>
              <a:t>[</a:t>
            </a:r>
            <a:r>
              <a:rPr lang="ru-RU" dirty="0" smtClean="0"/>
              <a:t>0,5;3,5);(</a:t>
            </a:r>
            <a:r>
              <a:rPr lang="en-US" dirty="0" smtClean="0"/>
              <a:t>6</a:t>
            </a:r>
            <a:r>
              <a:rPr lang="ru-RU" dirty="0" smtClean="0"/>
              <a:t>,5;11,5)</a:t>
            </a:r>
            <a:endParaRPr lang="ru-RU" dirty="0"/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2571736" y="2571744"/>
            <a:ext cx="1143008" cy="428628"/>
          </a:xfrm>
          <a:prstGeom prst="wedgeRoundRectCallout">
            <a:avLst>
              <a:gd name="adj1" fmla="val -77171"/>
              <a:gd name="adj2" fmla="val 1165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неверно</a:t>
            </a:r>
            <a:endParaRPr lang="ru-RU" dirty="0"/>
          </a:p>
        </p:txBody>
      </p:sp>
      <p:sp>
        <p:nvSpPr>
          <p:cNvPr id="19" name="Скругленная прямоугольная выноска 18"/>
          <p:cNvSpPr/>
          <p:nvPr/>
        </p:nvSpPr>
        <p:spPr>
          <a:xfrm>
            <a:off x="2643174" y="3286124"/>
            <a:ext cx="1143008" cy="428628"/>
          </a:xfrm>
          <a:prstGeom prst="wedgeRoundRectCallout">
            <a:avLst>
              <a:gd name="adj1" fmla="val -77171"/>
              <a:gd name="adj2" fmla="val 116584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верно</a:t>
            </a:r>
            <a:endParaRPr lang="ru-RU" dirty="0"/>
          </a:p>
        </p:txBody>
      </p:sp>
      <p:sp>
        <p:nvSpPr>
          <p:cNvPr id="20" name="Скругленная прямоугольная выноска 19"/>
          <p:cNvSpPr/>
          <p:nvPr/>
        </p:nvSpPr>
        <p:spPr>
          <a:xfrm>
            <a:off x="2928926" y="3929066"/>
            <a:ext cx="1143008" cy="428628"/>
          </a:xfrm>
          <a:prstGeom prst="wedgeRoundRectCallout">
            <a:avLst>
              <a:gd name="adj1" fmla="val -77171"/>
              <a:gd name="adj2" fmla="val 116584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подумай</a:t>
            </a:r>
            <a:endParaRPr lang="ru-RU" dirty="0"/>
          </a:p>
        </p:txBody>
      </p:sp>
      <p:sp>
        <p:nvSpPr>
          <p:cNvPr id="21" name="Скругленная прямоугольная выноска 20"/>
          <p:cNvSpPr/>
          <p:nvPr/>
        </p:nvSpPr>
        <p:spPr>
          <a:xfrm>
            <a:off x="3000364" y="4572008"/>
            <a:ext cx="1143008" cy="428628"/>
          </a:xfrm>
          <a:prstGeom prst="wedgeRoundRectCallout">
            <a:avLst>
              <a:gd name="adj1" fmla="val -77171"/>
              <a:gd name="adj2" fmla="val 116584"/>
              <a:gd name="adj3" fmla="val 1666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ошибка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8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Нули функции</a:t>
            </a:r>
            <a:endParaRPr lang="ru-RU" sz="2400" dirty="0"/>
          </a:p>
        </p:txBody>
      </p:sp>
      <p:pic>
        <p:nvPicPr>
          <p:cNvPr id="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7400" t="14732" b="3790"/>
          <a:stretch>
            <a:fillRect/>
          </a:stretch>
        </p:blipFill>
        <p:spPr bwMode="auto">
          <a:xfrm>
            <a:off x="3000364" y="1571612"/>
            <a:ext cx="588477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3500430" y="2928934"/>
            <a:ext cx="2571768" cy="1143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>
            <a:off x="5353050" y="2122488"/>
            <a:ext cx="3238500" cy="3859212"/>
          </a:xfrm>
          <a:custGeom>
            <a:avLst/>
            <a:gdLst>
              <a:gd name="connsiteX0" fmla="*/ 0 w 3238500"/>
              <a:gd name="connsiteY0" fmla="*/ 2620962 h 3859212"/>
              <a:gd name="connsiteX1" fmla="*/ 400050 w 3238500"/>
              <a:gd name="connsiteY1" fmla="*/ 1878012 h 3859212"/>
              <a:gd name="connsiteX2" fmla="*/ 695325 w 3238500"/>
              <a:gd name="connsiteY2" fmla="*/ 3773487 h 3859212"/>
              <a:gd name="connsiteX3" fmla="*/ 1123950 w 3238500"/>
              <a:gd name="connsiteY3" fmla="*/ 1363662 h 3859212"/>
              <a:gd name="connsiteX4" fmla="*/ 1619250 w 3238500"/>
              <a:gd name="connsiteY4" fmla="*/ 1973262 h 3859212"/>
              <a:gd name="connsiteX5" fmla="*/ 1743075 w 3238500"/>
              <a:gd name="connsiteY5" fmla="*/ 1563687 h 3859212"/>
              <a:gd name="connsiteX6" fmla="*/ 2000250 w 3238500"/>
              <a:gd name="connsiteY6" fmla="*/ 30162 h 3859212"/>
              <a:gd name="connsiteX7" fmla="*/ 2438400 w 3238500"/>
              <a:gd name="connsiteY7" fmla="*/ 1744662 h 3859212"/>
              <a:gd name="connsiteX8" fmla="*/ 3238500 w 3238500"/>
              <a:gd name="connsiteY8" fmla="*/ 2868612 h 3859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38500" h="3859212">
                <a:moveTo>
                  <a:pt x="0" y="2620962"/>
                </a:moveTo>
                <a:cubicBezTo>
                  <a:pt x="142081" y="2153443"/>
                  <a:pt x="284163" y="1685925"/>
                  <a:pt x="400050" y="1878012"/>
                </a:cubicBezTo>
                <a:cubicBezTo>
                  <a:pt x="515937" y="2070099"/>
                  <a:pt x="574675" y="3859212"/>
                  <a:pt x="695325" y="3773487"/>
                </a:cubicBezTo>
                <a:cubicBezTo>
                  <a:pt x="815975" y="3687762"/>
                  <a:pt x="969963" y="1663699"/>
                  <a:pt x="1123950" y="1363662"/>
                </a:cubicBezTo>
                <a:cubicBezTo>
                  <a:pt x="1277937" y="1063625"/>
                  <a:pt x="1516063" y="1939925"/>
                  <a:pt x="1619250" y="1973262"/>
                </a:cubicBezTo>
                <a:cubicBezTo>
                  <a:pt x="1722438" y="2006600"/>
                  <a:pt x="1679575" y="1887537"/>
                  <a:pt x="1743075" y="1563687"/>
                </a:cubicBezTo>
                <a:cubicBezTo>
                  <a:pt x="1806575" y="1239837"/>
                  <a:pt x="1884363" y="0"/>
                  <a:pt x="2000250" y="30162"/>
                </a:cubicBezTo>
                <a:cubicBezTo>
                  <a:pt x="2116137" y="60324"/>
                  <a:pt x="2232025" y="1271587"/>
                  <a:pt x="2438400" y="1744662"/>
                </a:cubicBezTo>
                <a:cubicBezTo>
                  <a:pt x="2644775" y="2217737"/>
                  <a:pt x="2941637" y="2543174"/>
                  <a:pt x="3238500" y="2868612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57158" y="1285860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Функция задана графиком. Укажите нули функции.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85720" y="2285992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0;4,9;11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85720" y="307181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-1,8;4,9;6,9;9;11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85720" y="3857628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0;4,9;6,9;11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85720" y="4643446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0;4,9;6,9;9;11</a:t>
            </a:r>
            <a:endParaRPr lang="ru-RU" dirty="0"/>
          </a:p>
        </p:txBody>
      </p:sp>
      <p:sp>
        <p:nvSpPr>
          <p:cNvPr id="15" name="Овальная выноска 14"/>
          <p:cNvSpPr/>
          <p:nvPr/>
        </p:nvSpPr>
        <p:spPr>
          <a:xfrm>
            <a:off x="1643042" y="1928802"/>
            <a:ext cx="1643074" cy="428628"/>
          </a:xfrm>
          <a:prstGeom prst="wedgeEllipseCallout">
            <a:avLst>
              <a:gd name="adj1" fmla="val -68647"/>
              <a:gd name="adj2" fmla="val 6850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неверно</a:t>
            </a:r>
            <a:endParaRPr lang="ru-RU" dirty="0"/>
          </a:p>
        </p:txBody>
      </p:sp>
      <p:sp>
        <p:nvSpPr>
          <p:cNvPr id="16" name="Овальная выноска 15"/>
          <p:cNvSpPr/>
          <p:nvPr/>
        </p:nvSpPr>
        <p:spPr>
          <a:xfrm>
            <a:off x="2285984" y="2714620"/>
            <a:ext cx="1643074" cy="428628"/>
          </a:xfrm>
          <a:prstGeom prst="wedgeEllipseCallout">
            <a:avLst>
              <a:gd name="adj1" fmla="val -68647"/>
              <a:gd name="adj2" fmla="val 6850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верно</a:t>
            </a:r>
            <a:endParaRPr lang="ru-RU" dirty="0"/>
          </a:p>
        </p:txBody>
      </p:sp>
      <p:sp>
        <p:nvSpPr>
          <p:cNvPr id="17" name="Овальная выноска 16"/>
          <p:cNvSpPr/>
          <p:nvPr/>
        </p:nvSpPr>
        <p:spPr>
          <a:xfrm>
            <a:off x="2000232" y="3571876"/>
            <a:ext cx="1643074" cy="428628"/>
          </a:xfrm>
          <a:prstGeom prst="wedgeEllipseCallout">
            <a:avLst>
              <a:gd name="adj1" fmla="val -68647"/>
              <a:gd name="adj2" fmla="val 6850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подумай</a:t>
            </a:r>
            <a:endParaRPr lang="ru-RU" dirty="0"/>
          </a:p>
        </p:txBody>
      </p:sp>
      <p:sp>
        <p:nvSpPr>
          <p:cNvPr id="18" name="Овальная выноска 17"/>
          <p:cNvSpPr/>
          <p:nvPr/>
        </p:nvSpPr>
        <p:spPr>
          <a:xfrm>
            <a:off x="2143108" y="4286256"/>
            <a:ext cx="1643074" cy="428628"/>
          </a:xfrm>
          <a:prstGeom prst="wedgeEllipseCallout">
            <a:avLst>
              <a:gd name="adj1" fmla="val -68647"/>
              <a:gd name="adj2" fmla="val 6850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ошибка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hlinkClick r:id="" action="ppaction://noaction"/>
              </a:rPr>
              <a:t>Точки экстремума</a:t>
            </a:r>
            <a:endParaRPr lang="ru-RU" sz="2400" dirty="0"/>
          </a:p>
        </p:txBody>
      </p:sp>
      <p:pic>
        <p:nvPicPr>
          <p:cNvPr id="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7400" t="14732" b="3790"/>
          <a:stretch>
            <a:fillRect/>
          </a:stretch>
        </p:blipFill>
        <p:spPr bwMode="auto">
          <a:xfrm>
            <a:off x="3000364" y="1571612"/>
            <a:ext cx="588477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лилиния 4"/>
          <p:cNvSpPr/>
          <p:nvPr/>
        </p:nvSpPr>
        <p:spPr>
          <a:xfrm>
            <a:off x="3257550" y="1800225"/>
            <a:ext cx="2057400" cy="3394075"/>
          </a:xfrm>
          <a:custGeom>
            <a:avLst/>
            <a:gdLst>
              <a:gd name="connsiteX0" fmla="*/ 0 w 2057400"/>
              <a:gd name="connsiteY0" fmla="*/ 0 h 3394075"/>
              <a:gd name="connsiteX1" fmla="*/ 523875 w 2057400"/>
              <a:gd name="connsiteY1" fmla="*/ 2647950 h 3394075"/>
              <a:gd name="connsiteX2" fmla="*/ 904875 w 2057400"/>
              <a:gd name="connsiteY2" fmla="*/ 1857375 h 3394075"/>
              <a:gd name="connsiteX3" fmla="*/ 1095375 w 2057400"/>
              <a:gd name="connsiteY3" fmla="*/ 3362325 h 3394075"/>
              <a:gd name="connsiteX4" fmla="*/ 1847850 w 2057400"/>
              <a:gd name="connsiteY4" fmla="*/ 2047875 h 3394075"/>
              <a:gd name="connsiteX5" fmla="*/ 2057400 w 2057400"/>
              <a:gd name="connsiteY5" fmla="*/ 1847850 h 3394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57400" h="3394075">
                <a:moveTo>
                  <a:pt x="0" y="0"/>
                </a:moveTo>
                <a:cubicBezTo>
                  <a:pt x="186531" y="1169193"/>
                  <a:pt x="373062" y="2338387"/>
                  <a:pt x="523875" y="2647950"/>
                </a:cubicBezTo>
                <a:cubicBezTo>
                  <a:pt x="674688" y="2957513"/>
                  <a:pt x="809625" y="1738312"/>
                  <a:pt x="904875" y="1857375"/>
                </a:cubicBezTo>
                <a:cubicBezTo>
                  <a:pt x="1000125" y="1976438"/>
                  <a:pt x="938213" y="3330575"/>
                  <a:pt x="1095375" y="3362325"/>
                </a:cubicBezTo>
                <a:cubicBezTo>
                  <a:pt x="1252537" y="3394075"/>
                  <a:pt x="1687513" y="2300288"/>
                  <a:pt x="1847850" y="2047875"/>
                </a:cubicBezTo>
                <a:cubicBezTo>
                  <a:pt x="2008188" y="1795463"/>
                  <a:pt x="2032794" y="1821656"/>
                  <a:pt x="2057400" y="184785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5" idx="5"/>
          </p:cNvCxnSpPr>
          <p:nvPr/>
        </p:nvCxnSpPr>
        <p:spPr>
          <a:xfrm>
            <a:off x="5314950" y="3648076"/>
            <a:ext cx="542934" cy="14954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4250529" y="3321843"/>
            <a:ext cx="3429024" cy="21431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>
            <a:off x="6076950" y="1752600"/>
            <a:ext cx="2019300" cy="4516438"/>
          </a:xfrm>
          <a:custGeom>
            <a:avLst/>
            <a:gdLst>
              <a:gd name="connsiteX0" fmla="*/ 0 w 2019300"/>
              <a:gd name="connsiteY0" fmla="*/ 0 h 4516438"/>
              <a:gd name="connsiteX1" fmla="*/ 695325 w 2019300"/>
              <a:gd name="connsiteY1" fmla="*/ 3524250 h 4516438"/>
              <a:gd name="connsiteX2" fmla="*/ 1295400 w 2019300"/>
              <a:gd name="connsiteY2" fmla="*/ 561975 h 4516438"/>
              <a:gd name="connsiteX3" fmla="*/ 1905000 w 2019300"/>
              <a:gd name="connsiteY3" fmla="*/ 3914775 h 4516438"/>
              <a:gd name="connsiteX4" fmla="*/ 1981200 w 2019300"/>
              <a:gd name="connsiteY4" fmla="*/ 4171950 h 4516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9300" h="4516438">
                <a:moveTo>
                  <a:pt x="0" y="0"/>
                </a:moveTo>
                <a:cubicBezTo>
                  <a:pt x="239712" y="1715294"/>
                  <a:pt x="479425" y="3430588"/>
                  <a:pt x="695325" y="3524250"/>
                </a:cubicBezTo>
                <a:cubicBezTo>
                  <a:pt x="911225" y="3617912"/>
                  <a:pt x="1093788" y="496888"/>
                  <a:pt x="1295400" y="561975"/>
                </a:cubicBezTo>
                <a:cubicBezTo>
                  <a:pt x="1497012" y="627062"/>
                  <a:pt x="1790700" y="3313113"/>
                  <a:pt x="1905000" y="3914775"/>
                </a:cubicBezTo>
                <a:cubicBezTo>
                  <a:pt x="2019300" y="4516438"/>
                  <a:pt x="2000250" y="4344194"/>
                  <a:pt x="1981200" y="417195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71472" y="1285860"/>
            <a:ext cx="2428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Функция задана графиком. Найдите точки экстремума.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57158" y="250030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-7;-5;0;4,9;7,9;10,9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28596" y="321468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-7;-5;0;2;7,9;10,9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42844" y="3929066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-7;-5,4;-4;0;2;4;6,5;9,5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4643446"/>
            <a:ext cx="3571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-7,8;-5,8;-5;-1;0,4;2,8;4,9;7,8;10,9</a:t>
            </a:r>
            <a:endParaRPr lang="ru-RU" dirty="0"/>
          </a:p>
        </p:txBody>
      </p:sp>
      <p:sp>
        <p:nvSpPr>
          <p:cNvPr id="15" name="Овальная выноска 14"/>
          <p:cNvSpPr/>
          <p:nvPr/>
        </p:nvSpPr>
        <p:spPr>
          <a:xfrm>
            <a:off x="2643174" y="1857364"/>
            <a:ext cx="1643074" cy="428628"/>
          </a:xfrm>
          <a:prstGeom prst="wedgeEllipseCallout">
            <a:avLst>
              <a:gd name="adj1" fmla="val -74133"/>
              <a:gd name="adj2" fmla="val 4086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неверно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571868" y="2285992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7" name="Овальная выноска 16"/>
          <p:cNvSpPr/>
          <p:nvPr/>
        </p:nvSpPr>
        <p:spPr>
          <a:xfrm>
            <a:off x="2714612" y="3000372"/>
            <a:ext cx="1643074" cy="428628"/>
          </a:xfrm>
          <a:prstGeom prst="wedgeEllipseCallout">
            <a:avLst>
              <a:gd name="adj1" fmla="val -74133"/>
              <a:gd name="adj2" fmla="val 40866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подумай</a:t>
            </a:r>
            <a:endParaRPr lang="ru-RU" dirty="0"/>
          </a:p>
        </p:txBody>
      </p:sp>
      <p:sp>
        <p:nvSpPr>
          <p:cNvPr id="18" name="Овальная выноска 17"/>
          <p:cNvSpPr/>
          <p:nvPr/>
        </p:nvSpPr>
        <p:spPr>
          <a:xfrm>
            <a:off x="2857488" y="3643314"/>
            <a:ext cx="1643074" cy="428628"/>
          </a:xfrm>
          <a:prstGeom prst="wedgeEllipseCallout">
            <a:avLst>
              <a:gd name="adj1" fmla="val -74133"/>
              <a:gd name="adj2" fmla="val 4086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верно</a:t>
            </a:r>
            <a:endParaRPr lang="ru-RU" dirty="0"/>
          </a:p>
        </p:txBody>
      </p:sp>
      <p:sp>
        <p:nvSpPr>
          <p:cNvPr id="19" name="Овальная выноска 18"/>
          <p:cNvSpPr/>
          <p:nvPr/>
        </p:nvSpPr>
        <p:spPr>
          <a:xfrm>
            <a:off x="3000364" y="4286256"/>
            <a:ext cx="1643074" cy="428628"/>
          </a:xfrm>
          <a:prstGeom prst="wedgeEllipseCallout">
            <a:avLst>
              <a:gd name="adj1" fmla="val -74133"/>
              <a:gd name="adj2" fmla="val 40866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ошибка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5" grpId="0" animBg="1"/>
      <p:bldP spid="17" grpId="0" animBg="1"/>
      <p:bldP spid="17" grpId="1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134D16"/>
                </a:solidFill>
              </a:rPr>
              <a:t>Спасибо</a:t>
            </a:r>
            <a:r>
              <a:rPr lang="ru-RU" dirty="0" smtClean="0">
                <a:solidFill>
                  <a:srgbClr val="134D16"/>
                </a:solidFill>
              </a:rPr>
              <a:t> за работу!</a:t>
            </a:r>
            <a:endParaRPr lang="ru-RU" dirty="0">
              <a:solidFill>
                <a:srgbClr val="134D16"/>
              </a:solidFill>
            </a:endParaRPr>
          </a:p>
        </p:txBody>
      </p:sp>
      <p:pic>
        <p:nvPicPr>
          <p:cNvPr id="3074" name="Picture 2" descr="C:\Users\777\Desktop\Новая папка\36_2_25[1]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2000240"/>
            <a:ext cx="3929090" cy="38576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503</TotalTime>
  <Words>263</Words>
  <Application>Microsoft Office PowerPoint</Application>
  <PresentationFormat>Экран (4:3)</PresentationFormat>
  <Paragraphs>69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Область определения функции</vt:lpstr>
      <vt:lpstr>Множество значений функции</vt:lpstr>
      <vt:lpstr>Четность и нечетность  функции</vt:lpstr>
      <vt:lpstr>Отрицательные значения производной</vt:lpstr>
      <vt:lpstr>Положительные значения   производной</vt:lpstr>
      <vt:lpstr>Нули функции</vt:lpstr>
      <vt:lpstr>Точки экстремума</vt:lpstr>
      <vt:lpstr>Спасибо за работу!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Исследование функций с помощью производной</dc:title>
  <dc:creator>User</dc:creator>
  <cp:lastModifiedBy>user</cp:lastModifiedBy>
  <cp:revision>63</cp:revision>
  <dcterms:created xsi:type="dcterms:W3CDTF">2009-10-15T11:37:19Z</dcterms:created>
  <dcterms:modified xsi:type="dcterms:W3CDTF">2018-01-10T12:03:26Z</dcterms:modified>
</cp:coreProperties>
</file>