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0" r:id="rId2"/>
    <p:sldId id="479" r:id="rId3"/>
    <p:sldId id="480" r:id="rId4"/>
    <p:sldId id="481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  <a:srgbClr val="000099"/>
    <a:srgbClr val="F4EE00"/>
    <a:srgbClr val="FFFF00"/>
    <a:srgbClr val="FFFF66"/>
    <a:srgbClr val="CCFFCC"/>
    <a:srgbClr val="008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99" autoAdjust="0"/>
    <p:restoredTop sz="94660"/>
  </p:normalViewPr>
  <p:slideViewPr>
    <p:cSldViewPr>
      <p:cViewPr>
        <p:scale>
          <a:sx n="76" d="100"/>
          <a:sy n="76" d="100"/>
        </p:scale>
        <p:origin x="-97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.wmf"/><Relationship Id="rId3" Type="http://schemas.openxmlformats.org/officeDocument/2006/relationships/image" Target="../media/image2.wmf"/><Relationship Id="rId7" Type="http://schemas.openxmlformats.org/officeDocument/2006/relationships/image" Target="../media/image8.wmf"/><Relationship Id="rId12" Type="http://schemas.openxmlformats.org/officeDocument/2006/relationships/image" Target="../media/image16.wmf"/><Relationship Id="rId2" Type="http://schemas.openxmlformats.org/officeDocument/2006/relationships/image" Target="../media/image7.wmf"/><Relationship Id="rId1" Type="http://schemas.openxmlformats.org/officeDocument/2006/relationships/image" Target="../media/image3.wmf"/><Relationship Id="rId6" Type="http://schemas.openxmlformats.org/officeDocument/2006/relationships/image" Target="../media/image6.wmf"/><Relationship Id="rId11" Type="http://schemas.openxmlformats.org/officeDocument/2006/relationships/image" Target="../media/image15.wmf"/><Relationship Id="rId5" Type="http://schemas.openxmlformats.org/officeDocument/2006/relationships/image" Target="../media/image11.wmf"/><Relationship Id="rId10" Type="http://schemas.openxmlformats.org/officeDocument/2006/relationships/image" Target="../media/image14.wmf"/><Relationship Id="rId4" Type="http://schemas.openxmlformats.org/officeDocument/2006/relationships/image" Target="../media/image4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3" Type="http://schemas.openxmlformats.org/officeDocument/2006/relationships/image" Target="../media/image2.wmf"/><Relationship Id="rId7" Type="http://schemas.openxmlformats.org/officeDocument/2006/relationships/image" Target="../media/image8.wmf"/><Relationship Id="rId12" Type="http://schemas.openxmlformats.org/officeDocument/2006/relationships/image" Target="../media/image23.wmf"/><Relationship Id="rId2" Type="http://schemas.openxmlformats.org/officeDocument/2006/relationships/image" Target="../media/image7.wmf"/><Relationship Id="rId1" Type="http://schemas.openxmlformats.org/officeDocument/2006/relationships/image" Target="../media/image3.wmf"/><Relationship Id="rId6" Type="http://schemas.openxmlformats.org/officeDocument/2006/relationships/image" Target="../media/image6.wmf"/><Relationship Id="rId11" Type="http://schemas.openxmlformats.org/officeDocument/2006/relationships/image" Target="../media/image22.wmf"/><Relationship Id="rId5" Type="http://schemas.openxmlformats.org/officeDocument/2006/relationships/image" Target="../media/image11.wmf"/><Relationship Id="rId10" Type="http://schemas.openxmlformats.org/officeDocument/2006/relationships/image" Target="../media/image21.wmf"/><Relationship Id="rId4" Type="http://schemas.openxmlformats.org/officeDocument/2006/relationships/image" Target="../media/image4.wmf"/><Relationship Id="rId9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BD9373A-602E-4FD6-A251-5FC874694032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ru-RU"/>
              <a:t>Учитель математики МБОУ СОШ № 25 Е.В. Малая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D33CD0F-2890-492C-AEE5-BA4F896EA5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6697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546749C-C9FD-477B-9ECD-61B1360DB12D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ru-RU"/>
              <a:t>Учитель математики МБОУ СОШ № 25 Е.В. Малая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165BA7C-E008-4157-99FF-4AD526E14E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44038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BDF9B-944A-48EC-A382-1BA2E09B71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4F4DC-4CD8-4E3B-9674-D53F8EB487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C3F62-655F-4AB9-966F-44A0899C83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C0C0A-79E2-4681-9EAD-41018C9A4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F9E6B-7A5C-4D7C-B21C-D5D14A4C0E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1B0A8-105D-4357-A30C-33D55B0FD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81769-43DE-4088-9A2D-589CD9B154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D03FC-C7C0-45BD-B0B0-2947A9EAC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59E20-2DB6-44CB-A109-4FC0AB11B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B68DF-9257-458B-8514-A380D1810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5B887-79BB-48FF-B447-E5C1952A1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D6F47A-8299-4AB0-9351-02697DDC8A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9.wmf"/><Relationship Id="rId15" Type="http://schemas.openxmlformats.org/officeDocument/2006/relationships/oleObject" Target="../embeddings/oleObject6.bin"/><Relationship Id="rId10" Type="http://schemas.openxmlformats.org/officeDocument/2006/relationships/oleObject" Target="../embeddings/oleObject4.bin"/><Relationship Id="rId4" Type="http://schemas.openxmlformats.org/officeDocument/2006/relationships/image" Target="../media/image2.wmf"/><Relationship Id="rId9" Type="http://schemas.openxmlformats.org/officeDocument/2006/relationships/image" Target="../media/image4.wmf"/><Relationship Id="rId1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1.wmf"/><Relationship Id="rId18" Type="http://schemas.openxmlformats.org/officeDocument/2006/relationships/image" Target="../media/image8.wmf"/><Relationship Id="rId26" Type="http://schemas.openxmlformats.org/officeDocument/2006/relationships/image" Target="../media/image15.wmf"/><Relationship Id="rId3" Type="http://schemas.openxmlformats.org/officeDocument/2006/relationships/oleObject" Target="../embeddings/oleObject8.bin"/><Relationship Id="rId21" Type="http://schemas.openxmlformats.org/officeDocument/2006/relationships/oleObject" Target="../embeddings/oleObject16.bin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2.bin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20" Type="http://schemas.openxmlformats.org/officeDocument/2006/relationships/image" Target="../media/image12.wmf"/><Relationship Id="rId29" Type="http://schemas.openxmlformats.org/officeDocument/2006/relationships/oleObject" Target="../embeddings/oleObject20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4.wmf"/><Relationship Id="rId24" Type="http://schemas.openxmlformats.org/officeDocument/2006/relationships/image" Target="../media/image14.wmf"/><Relationship Id="rId5" Type="http://schemas.openxmlformats.org/officeDocument/2006/relationships/image" Target="../media/image9.wmf"/><Relationship Id="rId15" Type="http://schemas.openxmlformats.org/officeDocument/2006/relationships/image" Target="../media/image6.wmf"/><Relationship Id="rId23" Type="http://schemas.openxmlformats.org/officeDocument/2006/relationships/oleObject" Target="../embeddings/oleObject17.bin"/><Relationship Id="rId28" Type="http://schemas.openxmlformats.org/officeDocument/2006/relationships/image" Target="../media/image16.wmf"/><Relationship Id="rId10" Type="http://schemas.openxmlformats.org/officeDocument/2006/relationships/oleObject" Target="../embeddings/oleObject11.bin"/><Relationship Id="rId19" Type="http://schemas.openxmlformats.org/officeDocument/2006/relationships/oleObject" Target="../embeddings/oleObject15.bin"/><Relationship Id="rId31" Type="http://schemas.openxmlformats.org/officeDocument/2006/relationships/image" Target="../media/image18.gif"/><Relationship Id="rId4" Type="http://schemas.openxmlformats.org/officeDocument/2006/relationships/image" Target="../media/image3.wmf"/><Relationship Id="rId9" Type="http://schemas.openxmlformats.org/officeDocument/2006/relationships/image" Target="../media/image2.wmf"/><Relationship Id="rId14" Type="http://schemas.openxmlformats.org/officeDocument/2006/relationships/oleObject" Target="../embeddings/oleObject13.bin"/><Relationship Id="rId22" Type="http://schemas.openxmlformats.org/officeDocument/2006/relationships/image" Target="../media/image13.wmf"/><Relationship Id="rId27" Type="http://schemas.openxmlformats.org/officeDocument/2006/relationships/oleObject" Target="../embeddings/oleObject19.bin"/><Relationship Id="rId30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11.wmf"/><Relationship Id="rId18" Type="http://schemas.openxmlformats.org/officeDocument/2006/relationships/image" Target="../media/image8.wmf"/><Relationship Id="rId26" Type="http://schemas.openxmlformats.org/officeDocument/2006/relationships/image" Target="../media/image22.wmf"/><Relationship Id="rId3" Type="http://schemas.openxmlformats.org/officeDocument/2006/relationships/oleObject" Target="../embeddings/oleObject21.bin"/><Relationship Id="rId21" Type="http://schemas.openxmlformats.org/officeDocument/2006/relationships/oleObject" Target="../embeddings/oleObject29.bin"/><Relationship Id="rId7" Type="http://schemas.openxmlformats.org/officeDocument/2006/relationships/image" Target="../media/image7.wmf"/><Relationship Id="rId12" Type="http://schemas.openxmlformats.org/officeDocument/2006/relationships/oleObject" Target="../embeddings/oleObject25.bin"/><Relationship Id="rId17" Type="http://schemas.openxmlformats.org/officeDocument/2006/relationships/oleObject" Target="../embeddings/oleObject27.bin"/><Relationship Id="rId25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20" Type="http://schemas.openxmlformats.org/officeDocument/2006/relationships/image" Target="../media/image19.wmf"/><Relationship Id="rId29" Type="http://schemas.openxmlformats.org/officeDocument/2006/relationships/oleObject" Target="../embeddings/oleObject3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4.wmf"/><Relationship Id="rId24" Type="http://schemas.openxmlformats.org/officeDocument/2006/relationships/image" Target="../media/image21.wmf"/><Relationship Id="rId5" Type="http://schemas.openxmlformats.org/officeDocument/2006/relationships/image" Target="../media/image9.wmf"/><Relationship Id="rId15" Type="http://schemas.openxmlformats.org/officeDocument/2006/relationships/image" Target="../media/image6.wmf"/><Relationship Id="rId23" Type="http://schemas.openxmlformats.org/officeDocument/2006/relationships/oleObject" Target="../embeddings/oleObject30.bin"/><Relationship Id="rId28" Type="http://schemas.openxmlformats.org/officeDocument/2006/relationships/image" Target="../media/image23.wmf"/><Relationship Id="rId10" Type="http://schemas.openxmlformats.org/officeDocument/2006/relationships/oleObject" Target="../embeddings/oleObject24.bin"/><Relationship Id="rId19" Type="http://schemas.openxmlformats.org/officeDocument/2006/relationships/oleObject" Target="../embeddings/oleObject28.bin"/><Relationship Id="rId4" Type="http://schemas.openxmlformats.org/officeDocument/2006/relationships/image" Target="../media/image3.wmf"/><Relationship Id="rId9" Type="http://schemas.openxmlformats.org/officeDocument/2006/relationships/image" Target="../media/image2.wmf"/><Relationship Id="rId14" Type="http://schemas.openxmlformats.org/officeDocument/2006/relationships/oleObject" Target="../embeddings/oleObject26.bin"/><Relationship Id="rId22" Type="http://schemas.openxmlformats.org/officeDocument/2006/relationships/image" Target="../media/image20.wmf"/><Relationship Id="rId27" Type="http://schemas.openxmlformats.org/officeDocument/2006/relationships/oleObject" Target="../embeddings/oleObject32.bin"/><Relationship Id="rId30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Box 9"/>
          <p:cNvSpPr txBox="1">
            <a:spLocks noChangeArrowheads="1"/>
          </p:cNvSpPr>
          <p:nvPr/>
        </p:nvSpPr>
        <p:spPr bwMode="auto">
          <a:xfrm>
            <a:off x="250825" y="1198563"/>
            <a:ext cx="32654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 dirty="0">
                <a:latin typeface="Georgia" pitchFamily="18" charset="0"/>
              </a:rPr>
              <a:t>Тема урока:</a:t>
            </a:r>
          </a:p>
        </p:txBody>
      </p:sp>
      <p:sp>
        <p:nvSpPr>
          <p:cNvPr id="10244" name="TextBox 10"/>
          <p:cNvSpPr txBox="1">
            <a:spLocks noChangeArrowheads="1"/>
          </p:cNvSpPr>
          <p:nvPr/>
        </p:nvSpPr>
        <p:spPr bwMode="auto">
          <a:xfrm>
            <a:off x="0" y="2066072"/>
            <a:ext cx="88931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r"/>
            <a:r>
              <a:rPr lang="ru-RU" sz="6000" b="1" dirty="0" smtClean="0">
                <a:solidFill>
                  <a:srgbClr val="008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Свойства и график функции </a:t>
            </a:r>
            <a:r>
              <a:rPr lang="ru-RU" sz="6000" b="1" dirty="0" err="1" smtClean="0">
                <a:solidFill>
                  <a:srgbClr val="008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y</a:t>
            </a:r>
            <a:r>
              <a:rPr lang="ru-RU" sz="6000" b="1" dirty="0" smtClean="0">
                <a:solidFill>
                  <a:srgbClr val="008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= </a:t>
            </a:r>
            <a:r>
              <a:rPr lang="ru-RU" sz="6000" b="1" dirty="0" err="1" smtClean="0">
                <a:solidFill>
                  <a:srgbClr val="008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cos</a:t>
            </a:r>
            <a:r>
              <a:rPr lang="ru-RU" sz="6000" b="1" dirty="0" smtClean="0">
                <a:solidFill>
                  <a:srgbClr val="008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</a:t>
            </a:r>
            <a:r>
              <a:rPr lang="ru-RU" sz="6000" b="1" dirty="0" err="1" smtClean="0">
                <a:solidFill>
                  <a:srgbClr val="008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x</a:t>
            </a:r>
            <a:r>
              <a:rPr lang="ru-RU" sz="6000" b="1" dirty="0" smtClean="0">
                <a:solidFill>
                  <a:srgbClr val="008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. </a:t>
            </a:r>
          </a:p>
        </p:txBody>
      </p:sp>
      <p:sp>
        <p:nvSpPr>
          <p:cNvPr id="10246" name="TextBox 6"/>
          <p:cNvSpPr txBox="1">
            <a:spLocks noChangeArrowheads="1"/>
          </p:cNvSpPr>
          <p:nvPr/>
        </p:nvSpPr>
        <p:spPr bwMode="auto">
          <a:xfrm>
            <a:off x="5756275" y="620713"/>
            <a:ext cx="4000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DC64EB07-DCB7-4B10-B64E-1940AF8424C0}" type="datetime1">
              <a:rPr lang="ru-RU" sz="3600" b="1">
                <a:solidFill>
                  <a:srgbClr val="002060"/>
                </a:solidFill>
                <a:latin typeface="Georgia" pitchFamily="18" charset="0"/>
              </a:rPr>
              <a:pPr algn="ctr"/>
              <a:t>04.09.2018</a:t>
            </a:fld>
            <a:endParaRPr lang="ru-RU" sz="3600" b="1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984" name="Rectangle 96"/>
          <p:cNvSpPr>
            <a:spLocks noChangeArrowheads="1"/>
          </p:cNvSpPr>
          <p:nvPr/>
        </p:nvSpPr>
        <p:spPr bwMode="auto">
          <a:xfrm>
            <a:off x="179388" y="476250"/>
            <a:ext cx="8713787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21890" name="Line 2"/>
          <p:cNvSpPr>
            <a:spLocks noChangeShapeType="1"/>
          </p:cNvSpPr>
          <p:nvPr/>
        </p:nvSpPr>
        <p:spPr bwMode="auto">
          <a:xfrm>
            <a:off x="4465638" y="2679700"/>
            <a:ext cx="24288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891" name="Text Box 3"/>
          <p:cNvSpPr txBox="1">
            <a:spLocks noChangeArrowheads="1"/>
          </p:cNvSpPr>
          <p:nvPr/>
        </p:nvSpPr>
        <p:spPr bwMode="auto">
          <a:xfrm>
            <a:off x="3962400" y="711101"/>
            <a:ext cx="542925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b="1" i="1" dirty="0"/>
              <a:t>y</a:t>
            </a:r>
            <a:endParaRPr lang="ru-RU" sz="4000" b="1" i="1" dirty="0"/>
          </a:p>
        </p:txBody>
      </p:sp>
      <p:sp>
        <p:nvSpPr>
          <p:cNvPr id="421892" name="Line 4"/>
          <p:cNvSpPr>
            <a:spLocks noChangeShapeType="1"/>
          </p:cNvSpPr>
          <p:nvPr/>
        </p:nvSpPr>
        <p:spPr bwMode="auto">
          <a:xfrm>
            <a:off x="-30163" y="3397250"/>
            <a:ext cx="9144001" cy="31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893" name="Line 5"/>
          <p:cNvSpPr>
            <a:spLocks noChangeShapeType="1"/>
          </p:cNvSpPr>
          <p:nvPr/>
        </p:nvSpPr>
        <p:spPr bwMode="auto">
          <a:xfrm flipV="1">
            <a:off x="4572000" y="773385"/>
            <a:ext cx="0" cy="58959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894" name="Text Box 6"/>
          <p:cNvSpPr txBox="1">
            <a:spLocks noChangeArrowheads="1"/>
          </p:cNvSpPr>
          <p:nvPr/>
        </p:nvSpPr>
        <p:spPr bwMode="auto">
          <a:xfrm>
            <a:off x="8553450" y="2727325"/>
            <a:ext cx="657225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b="1" i="1"/>
              <a:t>x</a:t>
            </a:r>
            <a:endParaRPr lang="ru-RU" sz="4000" b="1" i="1"/>
          </a:p>
        </p:txBody>
      </p:sp>
      <p:sp>
        <p:nvSpPr>
          <p:cNvPr id="421895" name="Line 7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896" name="Line 8"/>
          <p:cNvSpPr>
            <a:spLocks noChangeShapeType="1"/>
          </p:cNvSpPr>
          <p:nvPr/>
        </p:nvSpPr>
        <p:spPr bwMode="auto">
          <a:xfrm>
            <a:off x="244475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897" name="Line 9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898" name="Line 10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899" name="Line 11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00" name="Line 12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01" name="Line 13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02" name="Line 14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03" name="Line 15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05" name="Line 17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06" name="Line 18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07" name="Line 19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08" name="Line 20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09" name="Line 21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10" name="Line 22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11" name="Line 23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12" name="Line 24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13" name="Line 25"/>
          <p:cNvSpPr>
            <a:spLocks noChangeShapeType="1"/>
          </p:cNvSpPr>
          <p:nvPr/>
        </p:nvSpPr>
        <p:spPr bwMode="auto">
          <a:xfrm flipH="1">
            <a:off x="4919663" y="548680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14" name="Line 26"/>
          <p:cNvSpPr>
            <a:spLocks noChangeShapeType="1"/>
          </p:cNvSpPr>
          <p:nvPr/>
        </p:nvSpPr>
        <p:spPr bwMode="auto">
          <a:xfrm>
            <a:off x="5273675" y="548680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15" name="Line 27"/>
          <p:cNvSpPr>
            <a:spLocks noChangeShapeType="1"/>
          </p:cNvSpPr>
          <p:nvPr/>
        </p:nvSpPr>
        <p:spPr bwMode="auto">
          <a:xfrm>
            <a:off x="5622925" y="54868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16" name="Line 28"/>
          <p:cNvSpPr>
            <a:spLocks noChangeShapeType="1"/>
          </p:cNvSpPr>
          <p:nvPr/>
        </p:nvSpPr>
        <p:spPr bwMode="auto">
          <a:xfrm>
            <a:off x="5989638" y="548680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17" name="Line 29"/>
          <p:cNvSpPr>
            <a:spLocks noChangeShapeType="1"/>
          </p:cNvSpPr>
          <p:nvPr/>
        </p:nvSpPr>
        <p:spPr bwMode="auto">
          <a:xfrm>
            <a:off x="6340475" y="54868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18" name="Line 30"/>
          <p:cNvSpPr>
            <a:spLocks noChangeShapeType="1"/>
          </p:cNvSpPr>
          <p:nvPr/>
        </p:nvSpPr>
        <p:spPr bwMode="auto">
          <a:xfrm>
            <a:off x="6705600" y="548680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19" name="Line 31"/>
          <p:cNvSpPr>
            <a:spLocks noChangeShapeType="1"/>
          </p:cNvSpPr>
          <p:nvPr/>
        </p:nvSpPr>
        <p:spPr bwMode="auto">
          <a:xfrm>
            <a:off x="7056438" y="548680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20" name="Line 32"/>
          <p:cNvSpPr>
            <a:spLocks noChangeShapeType="1"/>
          </p:cNvSpPr>
          <p:nvPr/>
        </p:nvSpPr>
        <p:spPr bwMode="auto">
          <a:xfrm>
            <a:off x="7437438" y="548680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21" name="Line 33"/>
          <p:cNvSpPr>
            <a:spLocks noChangeShapeType="1"/>
          </p:cNvSpPr>
          <p:nvPr/>
        </p:nvSpPr>
        <p:spPr bwMode="auto">
          <a:xfrm>
            <a:off x="7788275" y="548680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22" name="Line 34"/>
          <p:cNvSpPr>
            <a:spLocks noChangeShapeType="1"/>
          </p:cNvSpPr>
          <p:nvPr/>
        </p:nvSpPr>
        <p:spPr bwMode="auto">
          <a:xfrm>
            <a:off x="8162925" y="548680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23" name="Line 35"/>
          <p:cNvSpPr>
            <a:spLocks noChangeShapeType="1"/>
          </p:cNvSpPr>
          <p:nvPr/>
        </p:nvSpPr>
        <p:spPr bwMode="auto">
          <a:xfrm>
            <a:off x="8512175" y="548680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24" name="Line 36"/>
          <p:cNvSpPr>
            <a:spLocks noChangeShapeType="1"/>
          </p:cNvSpPr>
          <p:nvPr/>
        </p:nvSpPr>
        <p:spPr bwMode="auto">
          <a:xfrm>
            <a:off x="8869363" y="548680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25" name="Line 37"/>
          <p:cNvSpPr>
            <a:spLocks noChangeShapeType="1"/>
          </p:cNvSpPr>
          <p:nvPr/>
        </p:nvSpPr>
        <p:spPr bwMode="auto">
          <a:xfrm>
            <a:off x="4206875" y="548680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26" name="Line 38"/>
          <p:cNvSpPr>
            <a:spLocks noChangeShapeType="1"/>
          </p:cNvSpPr>
          <p:nvPr/>
        </p:nvSpPr>
        <p:spPr bwMode="auto">
          <a:xfrm>
            <a:off x="3840163" y="548680"/>
            <a:ext cx="0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27" name="Line 39"/>
          <p:cNvSpPr>
            <a:spLocks noChangeShapeType="1"/>
          </p:cNvSpPr>
          <p:nvPr/>
        </p:nvSpPr>
        <p:spPr bwMode="auto">
          <a:xfrm>
            <a:off x="3444875" y="548680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28" name="Line 40"/>
          <p:cNvSpPr>
            <a:spLocks noChangeShapeType="1"/>
          </p:cNvSpPr>
          <p:nvPr/>
        </p:nvSpPr>
        <p:spPr bwMode="auto">
          <a:xfrm>
            <a:off x="3108325" y="548680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29" name="Line 41"/>
          <p:cNvSpPr>
            <a:spLocks noChangeShapeType="1"/>
          </p:cNvSpPr>
          <p:nvPr/>
        </p:nvSpPr>
        <p:spPr bwMode="auto">
          <a:xfrm>
            <a:off x="2759075" y="548680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30" name="Line 42"/>
          <p:cNvSpPr>
            <a:spLocks noChangeShapeType="1"/>
          </p:cNvSpPr>
          <p:nvPr/>
        </p:nvSpPr>
        <p:spPr bwMode="auto">
          <a:xfrm>
            <a:off x="2392363" y="548680"/>
            <a:ext cx="0" cy="66754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31" name="Line 43"/>
          <p:cNvSpPr>
            <a:spLocks noChangeShapeType="1"/>
          </p:cNvSpPr>
          <p:nvPr/>
        </p:nvSpPr>
        <p:spPr bwMode="auto">
          <a:xfrm>
            <a:off x="2025650" y="548680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32" name="Line 44"/>
          <p:cNvSpPr>
            <a:spLocks noChangeShapeType="1"/>
          </p:cNvSpPr>
          <p:nvPr/>
        </p:nvSpPr>
        <p:spPr bwMode="auto">
          <a:xfrm flipH="1">
            <a:off x="1646238" y="548680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33" name="Line 45"/>
          <p:cNvSpPr>
            <a:spLocks noChangeShapeType="1"/>
          </p:cNvSpPr>
          <p:nvPr/>
        </p:nvSpPr>
        <p:spPr bwMode="auto">
          <a:xfrm>
            <a:off x="1295400" y="548680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34" name="Line 46"/>
          <p:cNvSpPr>
            <a:spLocks noChangeShapeType="1"/>
          </p:cNvSpPr>
          <p:nvPr/>
        </p:nvSpPr>
        <p:spPr bwMode="auto">
          <a:xfrm>
            <a:off x="944563" y="548680"/>
            <a:ext cx="15875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35" name="Line 47"/>
          <p:cNvSpPr>
            <a:spLocks noChangeShapeType="1"/>
          </p:cNvSpPr>
          <p:nvPr/>
        </p:nvSpPr>
        <p:spPr bwMode="auto">
          <a:xfrm>
            <a:off x="579438" y="548680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36" name="Line 48"/>
          <p:cNvSpPr>
            <a:spLocks noChangeShapeType="1"/>
          </p:cNvSpPr>
          <p:nvPr/>
        </p:nvSpPr>
        <p:spPr bwMode="auto">
          <a:xfrm flipH="1">
            <a:off x="244475" y="476672"/>
            <a:ext cx="7045" cy="618289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6465888" y="3322638"/>
            <a:ext cx="468312" cy="666750"/>
            <a:chOff x="4073" y="2093"/>
            <a:chExt cx="295" cy="420"/>
          </a:xfrm>
        </p:grpSpPr>
        <p:graphicFrame>
          <p:nvGraphicFramePr>
            <p:cNvPr id="421938" name="Object 50"/>
            <p:cNvGraphicFramePr>
              <a:graphicFrameLocks noChangeAspect="1"/>
            </p:cNvGraphicFramePr>
            <p:nvPr/>
          </p:nvGraphicFramePr>
          <p:xfrm>
            <a:off x="4073" y="2218"/>
            <a:ext cx="295" cy="2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4912" name="Формула" r:id="rId3" imgW="139680" imgH="139680" progId="Equation.3">
                    <p:embed/>
                  </p:oleObj>
                </mc:Choice>
                <mc:Fallback>
                  <p:oleObj name="Формула" r:id="rId3" imgW="139680" imgH="13968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3" y="2218"/>
                          <a:ext cx="295" cy="2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21939" name="Line 51"/>
            <p:cNvSpPr>
              <a:spLocks noChangeShapeType="1"/>
            </p:cNvSpPr>
            <p:nvPr/>
          </p:nvSpPr>
          <p:spPr bwMode="auto">
            <a:xfrm>
              <a:off x="4224" y="2093"/>
              <a:ext cx="10" cy="1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898525" y="3246439"/>
            <a:ext cx="7158038" cy="1141413"/>
            <a:chOff x="566" y="2045"/>
            <a:chExt cx="4509" cy="719"/>
          </a:xfrm>
        </p:grpSpPr>
        <p:sp>
          <p:nvSpPr>
            <p:cNvPr id="421941" name="Freeform 53"/>
            <p:cNvSpPr>
              <a:spLocks/>
            </p:cNvSpPr>
            <p:nvPr/>
          </p:nvSpPr>
          <p:spPr bwMode="auto">
            <a:xfrm>
              <a:off x="3546" y="2049"/>
              <a:ext cx="1" cy="1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0"/>
                </a:cxn>
              </a:cxnLst>
              <a:rect l="0" t="0" r="r" b="b"/>
              <a:pathLst>
                <a:path w="1" h="180">
                  <a:moveTo>
                    <a:pt x="0" y="0"/>
                  </a:moveTo>
                  <a:lnTo>
                    <a:pt x="0" y="18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54"/>
            <p:cNvGrpSpPr>
              <a:grpSpLocks/>
            </p:cNvGrpSpPr>
            <p:nvPr/>
          </p:nvGrpSpPr>
          <p:grpSpPr bwMode="auto">
            <a:xfrm>
              <a:off x="566" y="2045"/>
              <a:ext cx="4509" cy="719"/>
              <a:chOff x="566" y="2045"/>
              <a:chExt cx="4509" cy="719"/>
            </a:xfrm>
          </p:grpSpPr>
          <p:pic>
            <p:nvPicPr>
              <p:cNvPr id="421943" name="Picture 55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456" y="2160"/>
                <a:ext cx="218" cy="604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  <a:effectLst/>
            </p:spPr>
          </p:pic>
          <p:grpSp>
            <p:nvGrpSpPr>
              <p:cNvPr id="5" name="Group 56"/>
              <p:cNvGrpSpPr>
                <a:grpSpLocks/>
              </p:cNvGrpSpPr>
              <p:nvPr/>
            </p:nvGrpSpPr>
            <p:grpSpPr bwMode="auto">
              <a:xfrm>
                <a:off x="2016" y="2045"/>
                <a:ext cx="384" cy="705"/>
                <a:chOff x="2016" y="2045"/>
                <a:chExt cx="384" cy="705"/>
              </a:xfrm>
            </p:grpSpPr>
            <p:graphicFrame>
              <p:nvGraphicFramePr>
                <p:cNvPr id="421945" name="Object 57"/>
                <p:cNvGraphicFramePr>
                  <a:graphicFrameLocks noChangeAspect="1"/>
                </p:cNvGraphicFramePr>
                <p:nvPr/>
              </p:nvGraphicFramePr>
              <p:xfrm>
                <a:off x="2016" y="2163"/>
                <a:ext cx="384" cy="58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64913" name="Формула" r:id="rId6" imgW="279360" imgH="393480" progId="Equation.3">
                        <p:embed/>
                      </p:oleObj>
                    </mc:Choice>
                    <mc:Fallback>
                      <p:oleObj name="Формула" r:id="rId6" imgW="279360" imgH="393480" progId="Equation.3">
                        <p:embed/>
                        <p:pic>
                          <p:nvPicPr>
                            <p:cNvPr id="0" name="Picture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016" y="2163"/>
                              <a:ext cx="384" cy="587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21946" name="Line 58"/>
                <p:cNvSpPr>
                  <a:spLocks noChangeShapeType="1"/>
                </p:cNvSpPr>
                <p:nvPr/>
              </p:nvSpPr>
              <p:spPr bwMode="auto">
                <a:xfrm>
                  <a:off x="2179" y="2045"/>
                  <a:ext cx="0" cy="20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" name="Group 59"/>
              <p:cNvGrpSpPr>
                <a:grpSpLocks/>
              </p:cNvGrpSpPr>
              <p:nvPr/>
            </p:nvGrpSpPr>
            <p:grpSpPr bwMode="auto">
              <a:xfrm>
                <a:off x="4723" y="2093"/>
                <a:ext cx="352" cy="643"/>
                <a:chOff x="4723" y="2093"/>
                <a:chExt cx="352" cy="643"/>
              </a:xfrm>
            </p:grpSpPr>
            <p:sp>
              <p:nvSpPr>
                <p:cNvPr id="421948" name="Line 60"/>
                <p:cNvSpPr>
                  <a:spLocks noChangeShapeType="1"/>
                </p:cNvSpPr>
                <p:nvPr/>
              </p:nvSpPr>
              <p:spPr bwMode="auto">
                <a:xfrm>
                  <a:off x="4906" y="2093"/>
                  <a:ext cx="0" cy="17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aphicFrame>
              <p:nvGraphicFramePr>
                <p:cNvPr id="421949" name="Object 61"/>
                <p:cNvGraphicFramePr>
                  <a:graphicFrameLocks noChangeAspect="1"/>
                </p:cNvGraphicFramePr>
                <p:nvPr/>
              </p:nvGraphicFramePr>
              <p:xfrm>
                <a:off x="4723" y="2161"/>
                <a:ext cx="352" cy="57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64914" name="Формула" r:id="rId8" imgW="241200" imgH="393480" progId="Equation.3">
                        <p:embed/>
                      </p:oleObj>
                    </mc:Choice>
                    <mc:Fallback>
                      <p:oleObj name="Формула" r:id="rId8" imgW="241200" imgH="393480" progId="Equation.3">
                        <p:embed/>
                        <p:pic>
                          <p:nvPicPr>
                            <p:cNvPr id="0" name="Picture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723" y="2161"/>
                              <a:ext cx="352" cy="575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7" name="Group 62"/>
              <p:cNvGrpSpPr>
                <a:grpSpLocks/>
              </p:cNvGrpSpPr>
              <p:nvPr/>
            </p:nvGrpSpPr>
            <p:grpSpPr bwMode="auto">
              <a:xfrm>
                <a:off x="566" y="2045"/>
                <a:ext cx="417" cy="691"/>
                <a:chOff x="566" y="2045"/>
                <a:chExt cx="417" cy="691"/>
              </a:xfrm>
            </p:grpSpPr>
            <p:sp>
              <p:nvSpPr>
                <p:cNvPr id="421951" name="Line 63"/>
                <p:cNvSpPr>
                  <a:spLocks noChangeShapeType="1"/>
                </p:cNvSpPr>
                <p:nvPr/>
              </p:nvSpPr>
              <p:spPr bwMode="auto">
                <a:xfrm>
                  <a:off x="806" y="2045"/>
                  <a:ext cx="0" cy="19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aphicFrame>
              <p:nvGraphicFramePr>
                <p:cNvPr id="421952" name="Object 64"/>
                <p:cNvGraphicFramePr>
                  <a:graphicFrameLocks noChangeAspect="1"/>
                </p:cNvGraphicFramePr>
                <p:nvPr/>
              </p:nvGraphicFramePr>
              <p:xfrm>
                <a:off x="566" y="2186"/>
                <a:ext cx="417" cy="55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64915" name="Формула" r:id="rId10" imgW="342720" imgH="393480" progId="Equation.3">
                        <p:embed/>
                      </p:oleObj>
                    </mc:Choice>
                    <mc:Fallback>
                      <p:oleObj name="Формула" r:id="rId10" imgW="342720" imgH="393480" progId="Equation.3">
                        <p:embed/>
                        <p:pic>
                          <p:nvPicPr>
                            <p:cNvPr id="0" name="Picture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66" y="2186"/>
                              <a:ext cx="417" cy="55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graphicFrame>
        <p:nvGraphicFramePr>
          <p:cNvPr id="421953" name="Object 65"/>
          <p:cNvGraphicFramePr>
            <a:graphicFrameLocks noChangeAspect="1"/>
          </p:cNvGraphicFramePr>
          <p:nvPr/>
        </p:nvGraphicFramePr>
        <p:xfrm>
          <a:off x="5856288" y="4951413"/>
          <a:ext cx="541337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916" name="Формула" r:id="rId12" imgW="114120" imgH="215640" progId="Equation.3">
                  <p:embed/>
                </p:oleObj>
              </mc:Choice>
              <mc:Fallback>
                <p:oleObj name="Формула" r:id="rId12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6288" y="4951413"/>
                        <a:ext cx="541337" cy="1022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66"/>
          <p:cNvGrpSpPr>
            <a:grpSpLocks/>
          </p:cNvGrpSpPr>
          <p:nvPr/>
        </p:nvGrpSpPr>
        <p:grpSpPr bwMode="auto">
          <a:xfrm>
            <a:off x="8585200" y="3322638"/>
            <a:ext cx="477838" cy="769937"/>
            <a:chOff x="5376" y="2093"/>
            <a:chExt cx="301" cy="485"/>
          </a:xfrm>
        </p:grpSpPr>
        <p:sp>
          <p:nvSpPr>
            <p:cNvPr id="421955" name="Line 67"/>
            <p:cNvSpPr>
              <a:spLocks noChangeShapeType="1"/>
            </p:cNvSpPr>
            <p:nvPr/>
          </p:nvSpPr>
          <p:spPr bwMode="auto">
            <a:xfrm>
              <a:off x="5549" y="2093"/>
              <a:ext cx="9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pic>
          <p:nvPicPr>
            <p:cNvPr id="421956" name="Picture 68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376" y="2304"/>
              <a:ext cx="301" cy="274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</p:pic>
      </p:grpSp>
      <p:grpSp>
        <p:nvGrpSpPr>
          <p:cNvPr id="9" name="Group 69"/>
          <p:cNvGrpSpPr>
            <a:grpSpLocks/>
          </p:cNvGrpSpPr>
          <p:nvPr/>
        </p:nvGrpSpPr>
        <p:grpSpPr bwMode="auto">
          <a:xfrm>
            <a:off x="9525" y="3260725"/>
            <a:ext cx="2505075" cy="609600"/>
            <a:chOff x="6" y="2054"/>
            <a:chExt cx="1578" cy="384"/>
          </a:xfrm>
        </p:grpSpPr>
        <p:grpSp>
          <p:nvGrpSpPr>
            <p:cNvPr id="10" name="Group 70"/>
            <p:cNvGrpSpPr>
              <a:grpSpLocks/>
            </p:cNvGrpSpPr>
            <p:nvPr/>
          </p:nvGrpSpPr>
          <p:grpSpPr bwMode="auto">
            <a:xfrm>
              <a:off x="1346" y="2064"/>
              <a:ext cx="238" cy="359"/>
              <a:chOff x="1346" y="2064"/>
              <a:chExt cx="238" cy="359"/>
            </a:xfrm>
          </p:grpSpPr>
          <p:graphicFrame>
            <p:nvGraphicFramePr>
              <p:cNvPr id="421959" name="Object 71"/>
              <p:cNvGraphicFramePr>
                <a:graphicFrameLocks noChangeAspect="1"/>
              </p:cNvGraphicFramePr>
              <p:nvPr/>
            </p:nvGraphicFramePr>
            <p:xfrm>
              <a:off x="1346" y="2210"/>
              <a:ext cx="238" cy="2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4917" name="Формула" r:id="rId15" imgW="253800" imgH="139680" progId="Equation.3">
                      <p:embed/>
                    </p:oleObj>
                  </mc:Choice>
                  <mc:Fallback>
                    <p:oleObj name="Формула" r:id="rId15" imgW="253800" imgH="13968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46" y="2210"/>
                            <a:ext cx="238" cy="2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21960" name="Line 72"/>
              <p:cNvSpPr>
                <a:spLocks noChangeShapeType="1"/>
              </p:cNvSpPr>
              <p:nvPr/>
            </p:nvSpPr>
            <p:spPr bwMode="auto">
              <a:xfrm>
                <a:off x="1498" y="2064"/>
                <a:ext cx="9" cy="17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" name="Group 73"/>
            <p:cNvGrpSpPr>
              <a:grpSpLocks/>
            </p:cNvGrpSpPr>
            <p:nvPr/>
          </p:nvGrpSpPr>
          <p:grpSpPr bwMode="auto">
            <a:xfrm>
              <a:off x="6" y="2054"/>
              <a:ext cx="378" cy="384"/>
              <a:chOff x="6" y="2054"/>
              <a:chExt cx="378" cy="384"/>
            </a:xfrm>
          </p:grpSpPr>
          <p:sp>
            <p:nvSpPr>
              <p:cNvPr id="421962" name="Line 74"/>
              <p:cNvSpPr>
                <a:spLocks noChangeShapeType="1"/>
              </p:cNvSpPr>
              <p:nvPr/>
            </p:nvSpPr>
            <p:spPr bwMode="auto">
              <a:xfrm>
                <a:off x="144" y="2054"/>
                <a:ext cx="0" cy="20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421963" name="Object 75"/>
              <p:cNvGraphicFramePr>
                <a:graphicFrameLocks noChangeAspect="1"/>
              </p:cNvGraphicFramePr>
              <p:nvPr/>
            </p:nvGraphicFramePr>
            <p:xfrm>
              <a:off x="6" y="2168"/>
              <a:ext cx="378" cy="27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4918" name="Формула" r:id="rId17" imgW="330120" imgH="177480" progId="Equation.3">
                      <p:embed/>
                    </p:oleObj>
                  </mc:Choice>
                  <mc:Fallback>
                    <p:oleObj name="Формула" r:id="rId17" imgW="330120" imgH="17748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" y="2168"/>
                            <a:ext cx="378" cy="27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421964" name="Text Box 76"/>
          <p:cNvSpPr txBox="1">
            <a:spLocks noChangeArrowheads="1"/>
          </p:cNvSpPr>
          <p:nvPr/>
        </p:nvSpPr>
        <p:spPr bwMode="auto">
          <a:xfrm>
            <a:off x="4216400" y="2203450"/>
            <a:ext cx="361950" cy="5191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421965" name="Text Box 77"/>
          <p:cNvSpPr txBox="1">
            <a:spLocks noChangeArrowheads="1"/>
          </p:cNvSpPr>
          <p:nvPr/>
        </p:nvSpPr>
        <p:spPr bwMode="auto">
          <a:xfrm>
            <a:off x="4560888" y="3906838"/>
            <a:ext cx="481012" cy="5191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-1</a:t>
            </a:r>
          </a:p>
        </p:txBody>
      </p:sp>
      <p:sp>
        <p:nvSpPr>
          <p:cNvPr id="421966" name="Line 78"/>
          <p:cNvSpPr>
            <a:spLocks noChangeShapeType="1"/>
          </p:cNvSpPr>
          <p:nvPr/>
        </p:nvSpPr>
        <p:spPr bwMode="auto">
          <a:xfrm>
            <a:off x="212725" y="4130675"/>
            <a:ext cx="87026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67" name="Freeform 79"/>
          <p:cNvSpPr>
            <a:spLocks/>
          </p:cNvSpPr>
          <p:nvPr/>
        </p:nvSpPr>
        <p:spPr bwMode="auto">
          <a:xfrm>
            <a:off x="-8247063" y="2568575"/>
            <a:ext cx="23336251" cy="1641475"/>
          </a:xfrm>
          <a:custGeom>
            <a:avLst/>
            <a:gdLst/>
            <a:ahLst/>
            <a:cxnLst>
              <a:cxn ang="0">
                <a:pos x="84" y="229"/>
              </a:cxn>
              <a:cxn ang="0">
                <a:pos x="188" y="125"/>
              </a:cxn>
              <a:cxn ang="0">
                <a:pos x="1212" y="981"/>
              </a:cxn>
              <a:cxn ang="0">
                <a:pos x="2588" y="85"/>
              </a:cxn>
              <a:cxn ang="0">
                <a:pos x="3964" y="973"/>
              </a:cxn>
              <a:cxn ang="0">
                <a:pos x="5324" y="77"/>
              </a:cxn>
              <a:cxn ang="0">
                <a:pos x="6696" y="973"/>
              </a:cxn>
              <a:cxn ang="0">
                <a:pos x="8083" y="71"/>
              </a:cxn>
              <a:cxn ang="0">
                <a:pos x="9400" y="981"/>
              </a:cxn>
              <a:cxn ang="0">
                <a:pos x="10712" y="101"/>
              </a:cxn>
              <a:cxn ang="0">
                <a:pos x="12132" y="981"/>
              </a:cxn>
              <a:cxn ang="0">
                <a:pos x="13484" y="101"/>
              </a:cxn>
              <a:cxn ang="0">
                <a:pos x="14452" y="885"/>
              </a:cxn>
              <a:cxn ang="0">
                <a:pos x="14700" y="997"/>
              </a:cxn>
            </a:cxnLst>
            <a:rect l="0" t="0" r="r" b="b"/>
            <a:pathLst>
              <a:path w="14700" h="1034">
                <a:moveTo>
                  <a:pt x="84" y="229"/>
                </a:moveTo>
                <a:cubicBezTo>
                  <a:pt x="101" y="212"/>
                  <a:pt x="0" y="0"/>
                  <a:pt x="188" y="125"/>
                </a:cubicBezTo>
                <a:cubicBezTo>
                  <a:pt x="376" y="250"/>
                  <a:pt x="812" y="988"/>
                  <a:pt x="1212" y="981"/>
                </a:cubicBezTo>
                <a:cubicBezTo>
                  <a:pt x="1612" y="974"/>
                  <a:pt x="2129" y="86"/>
                  <a:pt x="2588" y="85"/>
                </a:cubicBezTo>
                <a:cubicBezTo>
                  <a:pt x="3047" y="84"/>
                  <a:pt x="3508" y="974"/>
                  <a:pt x="3964" y="973"/>
                </a:cubicBezTo>
                <a:cubicBezTo>
                  <a:pt x="4420" y="972"/>
                  <a:pt x="4869" y="77"/>
                  <a:pt x="5324" y="77"/>
                </a:cubicBezTo>
                <a:cubicBezTo>
                  <a:pt x="5779" y="77"/>
                  <a:pt x="6236" y="974"/>
                  <a:pt x="6696" y="973"/>
                </a:cubicBezTo>
                <a:cubicBezTo>
                  <a:pt x="7156" y="972"/>
                  <a:pt x="7632" y="70"/>
                  <a:pt x="8083" y="71"/>
                </a:cubicBezTo>
                <a:cubicBezTo>
                  <a:pt x="8534" y="72"/>
                  <a:pt x="8962" y="976"/>
                  <a:pt x="9400" y="981"/>
                </a:cubicBezTo>
                <a:cubicBezTo>
                  <a:pt x="9838" y="986"/>
                  <a:pt x="10257" y="101"/>
                  <a:pt x="10712" y="101"/>
                </a:cubicBezTo>
                <a:cubicBezTo>
                  <a:pt x="11167" y="101"/>
                  <a:pt x="11670" y="981"/>
                  <a:pt x="12132" y="981"/>
                </a:cubicBezTo>
                <a:cubicBezTo>
                  <a:pt x="12594" y="981"/>
                  <a:pt x="13097" y="117"/>
                  <a:pt x="13484" y="101"/>
                </a:cubicBezTo>
                <a:cubicBezTo>
                  <a:pt x="13871" y="85"/>
                  <a:pt x="14249" y="736"/>
                  <a:pt x="14452" y="885"/>
                </a:cubicBezTo>
                <a:cubicBezTo>
                  <a:pt x="14655" y="1034"/>
                  <a:pt x="14648" y="974"/>
                  <a:pt x="14700" y="997"/>
                </a:cubicBezTo>
              </a:path>
            </a:pathLst>
          </a:custGeom>
          <a:noFill/>
          <a:ln w="635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68" name="AutoShape 80"/>
          <p:cNvSpPr>
            <a:spLocks noChangeAspect="1" noChangeArrowheads="1" noTextEdit="1"/>
          </p:cNvSpPr>
          <p:nvPr/>
        </p:nvSpPr>
        <p:spPr bwMode="auto">
          <a:xfrm>
            <a:off x="457200" y="152400"/>
            <a:ext cx="297180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1969" name="Rectangle 81"/>
          <p:cNvSpPr>
            <a:spLocks noChangeArrowheads="1"/>
          </p:cNvSpPr>
          <p:nvPr/>
        </p:nvSpPr>
        <p:spPr bwMode="auto">
          <a:xfrm>
            <a:off x="1243013" y="1059413"/>
            <a:ext cx="86401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 i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cos</a:t>
            </a:r>
            <a:endParaRPr lang="ru-RU" sz="20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421970" name="Rectangle 82"/>
          <p:cNvSpPr>
            <a:spLocks noChangeArrowheads="1"/>
          </p:cNvSpPr>
          <p:nvPr/>
        </p:nvSpPr>
        <p:spPr bwMode="auto">
          <a:xfrm>
            <a:off x="896938" y="1059413"/>
            <a:ext cx="36067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ru-RU" sz="40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=</a:t>
            </a:r>
            <a:endParaRPr lang="ru-RU" sz="2000" b="1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421971" name="Rectangle 83"/>
          <p:cNvSpPr>
            <a:spLocks noChangeArrowheads="1"/>
          </p:cNvSpPr>
          <p:nvPr/>
        </p:nvSpPr>
        <p:spPr bwMode="auto">
          <a:xfrm>
            <a:off x="2134440" y="1059413"/>
            <a:ext cx="29976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ru-RU" sz="4000" b="1" i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x</a:t>
            </a:r>
            <a:endParaRPr lang="ru-RU" sz="20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421972" name="Rectangle 84"/>
          <p:cNvSpPr>
            <a:spLocks noChangeArrowheads="1"/>
          </p:cNvSpPr>
          <p:nvPr/>
        </p:nvSpPr>
        <p:spPr bwMode="auto">
          <a:xfrm>
            <a:off x="569913" y="1059413"/>
            <a:ext cx="34304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ru-RU" sz="4000" b="1" i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y</a:t>
            </a:r>
            <a:endParaRPr lang="ru-RU" sz="20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421973" name="Oval 85"/>
          <p:cNvSpPr>
            <a:spLocks noChangeArrowheads="1"/>
          </p:cNvSpPr>
          <p:nvPr/>
        </p:nvSpPr>
        <p:spPr bwMode="auto">
          <a:xfrm>
            <a:off x="3347864" y="3284985"/>
            <a:ext cx="216024" cy="216024"/>
          </a:xfrm>
          <a:prstGeom prst="ellipse">
            <a:avLst/>
          </a:prstGeom>
          <a:solidFill>
            <a:srgbClr val="B0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421974" name="Line 86"/>
          <p:cNvSpPr>
            <a:spLocks noChangeShapeType="1"/>
          </p:cNvSpPr>
          <p:nvPr/>
        </p:nvSpPr>
        <p:spPr bwMode="auto">
          <a:xfrm>
            <a:off x="4432300" y="4127500"/>
            <a:ext cx="2428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1976" name="Oval 88"/>
          <p:cNvSpPr>
            <a:spLocks noChangeArrowheads="1"/>
          </p:cNvSpPr>
          <p:nvPr/>
        </p:nvSpPr>
        <p:spPr bwMode="auto">
          <a:xfrm>
            <a:off x="4457866" y="2575278"/>
            <a:ext cx="201127" cy="210486"/>
          </a:xfrm>
          <a:prstGeom prst="ellipse">
            <a:avLst/>
          </a:prstGeom>
          <a:solidFill>
            <a:srgbClr val="B0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421977" name="Oval 89"/>
          <p:cNvSpPr>
            <a:spLocks noChangeArrowheads="1"/>
          </p:cNvSpPr>
          <p:nvPr/>
        </p:nvSpPr>
        <p:spPr bwMode="auto">
          <a:xfrm>
            <a:off x="5520490" y="3297406"/>
            <a:ext cx="198644" cy="199407"/>
          </a:xfrm>
          <a:prstGeom prst="ellipse">
            <a:avLst/>
          </a:prstGeom>
          <a:solidFill>
            <a:srgbClr val="B0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421978" name="Oval 90"/>
          <p:cNvSpPr>
            <a:spLocks noChangeArrowheads="1"/>
          </p:cNvSpPr>
          <p:nvPr/>
        </p:nvSpPr>
        <p:spPr bwMode="auto">
          <a:xfrm>
            <a:off x="6621213" y="4018131"/>
            <a:ext cx="196161" cy="199407"/>
          </a:xfrm>
          <a:prstGeom prst="ellipse">
            <a:avLst/>
          </a:prstGeom>
          <a:solidFill>
            <a:srgbClr val="B0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421979" name="Oval 91"/>
          <p:cNvSpPr>
            <a:spLocks noChangeArrowheads="1"/>
          </p:cNvSpPr>
          <p:nvPr/>
        </p:nvSpPr>
        <p:spPr bwMode="auto">
          <a:xfrm>
            <a:off x="7672309" y="3314681"/>
            <a:ext cx="188711" cy="188329"/>
          </a:xfrm>
          <a:prstGeom prst="ellipse">
            <a:avLst/>
          </a:prstGeom>
          <a:solidFill>
            <a:srgbClr val="B0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421980" name="Oval 92"/>
          <p:cNvSpPr>
            <a:spLocks noChangeArrowheads="1"/>
          </p:cNvSpPr>
          <p:nvPr/>
        </p:nvSpPr>
        <p:spPr bwMode="auto">
          <a:xfrm>
            <a:off x="2284580" y="3991328"/>
            <a:ext cx="201125" cy="210486"/>
          </a:xfrm>
          <a:prstGeom prst="ellipse">
            <a:avLst/>
          </a:prstGeom>
          <a:solidFill>
            <a:srgbClr val="B0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421981" name="Oval 93"/>
          <p:cNvSpPr>
            <a:spLocks noChangeArrowheads="1"/>
          </p:cNvSpPr>
          <p:nvPr/>
        </p:nvSpPr>
        <p:spPr bwMode="auto">
          <a:xfrm>
            <a:off x="1166884" y="3281156"/>
            <a:ext cx="228440" cy="224332"/>
          </a:xfrm>
          <a:prstGeom prst="ellipse">
            <a:avLst/>
          </a:prstGeom>
          <a:solidFill>
            <a:srgbClr val="B0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421982" name="Oval 94"/>
          <p:cNvSpPr>
            <a:spLocks noChangeArrowheads="1"/>
          </p:cNvSpPr>
          <p:nvPr/>
        </p:nvSpPr>
        <p:spPr bwMode="auto">
          <a:xfrm>
            <a:off x="148050" y="2580789"/>
            <a:ext cx="213541" cy="207715"/>
          </a:xfrm>
          <a:prstGeom prst="ellipse">
            <a:avLst/>
          </a:prstGeom>
          <a:solidFill>
            <a:srgbClr val="B0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97" name="Text Box 3"/>
          <p:cNvSpPr txBox="1">
            <a:spLocks noChangeArrowheads="1"/>
          </p:cNvSpPr>
          <p:nvPr/>
        </p:nvSpPr>
        <p:spPr bwMode="auto">
          <a:xfrm>
            <a:off x="179512" y="188640"/>
            <a:ext cx="8212062" cy="584775"/>
          </a:xfrm>
          <a:prstGeom prst="rect">
            <a:avLst/>
          </a:prstGeom>
          <a:ln>
            <a:solidFill>
              <a:srgbClr val="0000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u="sng" dirty="0" smtClean="0">
                <a:solidFill>
                  <a:srgbClr val="000099"/>
                </a:solidFill>
                <a:latin typeface="Georgia" pitchFamily="18" charset="0"/>
              </a:rPr>
              <a:t>Построение графика функции:</a:t>
            </a:r>
            <a:endParaRPr lang="ru-RU" sz="3600" b="1" u="sng" dirty="0">
              <a:solidFill>
                <a:srgbClr val="000099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1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1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1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19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19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19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19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19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19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19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19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1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1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1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19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19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19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19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19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19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19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19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1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1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1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19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19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19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19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19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19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19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19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1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1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1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19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19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19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19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19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19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19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19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1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1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1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19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19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19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19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19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19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19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19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1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1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1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19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19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19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19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19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19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19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19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1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1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1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19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19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19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19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19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19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19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19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1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1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1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19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19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19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19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19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19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19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19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3000"/>
                                        <p:tgtEl>
                                          <p:spTgt spid="421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967" grpId="0" animBg="1"/>
      <p:bldP spid="421973" grpId="0" animBg="1"/>
      <p:bldP spid="421976" grpId="0" animBg="1"/>
      <p:bldP spid="421977" grpId="0" animBg="1"/>
      <p:bldP spid="421978" grpId="0" animBg="1"/>
      <p:bldP spid="421979" grpId="0" animBg="1"/>
      <p:bldP spid="421980" grpId="0" animBg="1"/>
      <p:bldP spid="421981" grpId="0" animBg="1"/>
      <p:bldP spid="4219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002" name="Rectangle 90"/>
          <p:cNvSpPr>
            <a:spLocks noChangeArrowheads="1"/>
          </p:cNvSpPr>
          <p:nvPr/>
        </p:nvSpPr>
        <p:spPr bwMode="auto">
          <a:xfrm>
            <a:off x="250825" y="476250"/>
            <a:ext cx="8569325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22914" name="Rectangle 2"/>
          <p:cNvSpPr>
            <a:spLocks noChangeArrowheads="1"/>
          </p:cNvSpPr>
          <p:nvPr/>
        </p:nvSpPr>
        <p:spPr bwMode="auto">
          <a:xfrm>
            <a:off x="0" y="2678113"/>
            <a:ext cx="9144000" cy="1444625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50000">
                <a:srgbClr val="66FFFF"/>
              </a:gs>
              <a:gs pos="100000">
                <a:srgbClr val="66CCFF"/>
              </a:gs>
            </a:gsLst>
            <a:lin ang="18900000" scaled="1"/>
          </a:gra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22915" name="Text Box 3"/>
          <p:cNvSpPr txBox="1">
            <a:spLocks noChangeArrowheads="1"/>
          </p:cNvSpPr>
          <p:nvPr/>
        </p:nvSpPr>
        <p:spPr bwMode="auto">
          <a:xfrm>
            <a:off x="3923928" y="1268760"/>
            <a:ext cx="542925" cy="769441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400" b="1" dirty="0">
                <a:latin typeface="Times New Roman" pitchFamily="18" charset="0"/>
              </a:rPr>
              <a:t>y</a:t>
            </a:r>
            <a:endParaRPr lang="ru-RU" sz="4400" b="1" dirty="0">
              <a:latin typeface="Times New Roman" pitchFamily="18" charset="0"/>
            </a:endParaRPr>
          </a:p>
        </p:txBody>
      </p:sp>
      <p:sp>
        <p:nvSpPr>
          <p:cNvPr id="422916" name="Line 4"/>
          <p:cNvSpPr>
            <a:spLocks noChangeShapeType="1"/>
          </p:cNvSpPr>
          <p:nvPr/>
        </p:nvSpPr>
        <p:spPr bwMode="auto">
          <a:xfrm>
            <a:off x="0" y="3429000"/>
            <a:ext cx="9144000" cy="31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17" name="Line 5"/>
          <p:cNvSpPr>
            <a:spLocks noChangeShapeType="1"/>
          </p:cNvSpPr>
          <p:nvPr/>
        </p:nvSpPr>
        <p:spPr bwMode="auto">
          <a:xfrm flipV="1">
            <a:off x="4572000" y="368300"/>
            <a:ext cx="0" cy="5895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18" name="Text Box 6"/>
          <p:cNvSpPr txBox="1">
            <a:spLocks noChangeArrowheads="1"/>
          </p:cNvSpPr>
          <p:nvPr/>
        </p:nvSpPr>
        <p:spPr bwMode="auto">
          <a:xfrm>
            <a:off x="8486775" y="2255838"/>
            <a:ext cx="657225" cy="10064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000" b="1">
                <a:latin typeface="Times New Roman" pitchFamily="18" charset="0"/>
              </a:rPr>
              <a:t>x</a:t>
            </a:r>
            <a:endParaRPr lang="ru-RU" sz="6000" b="1">
              <a:latin typeface="Times New Roman" pitchFamily="18" charset="0"/>
            </a:endParaRPr>
          </a:p>
        </p:txBody>
      </p:sp>
      <p:sp>
        <p:nvSpPr>
          <p:cNvPr id="422919" name="Line 7"/>
          <p:cNvSpPr>
            <a:spLocks noChangeShapeType="1"/>
          </p:cNvSpPr>
          <p:nvPr/>
        </p:nvSpPr>
        <p:spPr bwMode="auto">
          <a:xfrm>
            <a:off x="4572000" y="53144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20" name="Line 8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21" name="Line 9"/>
          <p:cNvSpPr>
            <a:spLocks noChangeShapeType="1"/>
          </p:cNvSpPr>
          <p:nvPr/>
        </p:nvSpPr>
        <p:spPr bwMode="auto">
          <a:xfrm>
            <a:off x="4945063" y="327977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22" name="Line 10"/>
          <p:cNvSpPr>
            <a:spLocks noChangeShapeType="1"/>
          </p:cNvSpPr>
          <p:nvPr/>
        </p:nvSpPr>
        <p:spPr bwMode="auto">
          <a:xfrm>
            <a:off x="244475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23" name="Line 11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24" name="Line 12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25" name="Line 13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26" name="Line 14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27" name="Line 15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28" name="Line 16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29" name="Line 17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31" name="Line 19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32" name="Line 20"/>
          <p:cNvSpPr>
            <a:spLocks noChangeShapeType="1"/>
          </p:cNvSpPr>
          <p:nvPr/>
        </p:nvSpPr>
        <p:spPr bwMode="auto">
          <a:xfrm>
            <a:off x="228600" y="4130675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33" name="Line 21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34" name="Line 22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35" name="Line 23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36" name="Line 24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37" name="Line 25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38" name="Line 26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39" name="Line 27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40" name="Line 28"/>
          <p:cNvSpPr>
            <a:spLocks noChangeShapeType="1"/>
          </p:cNvSpPr>
          <p:nvPr/>
        </p:nvSpPr>
        <p:spPr bwMode="auto">
          <a:xfrm flipH="1">
            <a:off x="4906963" y="531440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41" name="Line 29"/>
          <p:cNvSpPr>
            <a:spLocks noChangeShapeType="1"/>
          </p:cNvSpPr>
          <p:nvPr/>
        </p:nvSpPr>
        <p:spPr bwMode="auto">
          <a:xfrm>
            <a:off x="5273675" y="531440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42" name="Line 30"/>
          <p:cNvSpPr>
            <a:spLocks noChangeShapeType="1"/>
          </p:cNvSpPr>
          <p:nvPr/>
        </p:nvSpPr>
        <p:spPr bwMode="auto">
          <a:xfrm>
            <a:off x="5622925" y="53144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43" name="Line 31"/>
          <p:cNvSpPr>
            <a:spLocks noChangeShapeType="1"/>
          </p:cNvSpPr>
          <p:nvPr/>
        </p:nvSpPr>
        <p:spPr bwMode="auto">
          <a:xfrm>
            <a:off x="5989638" y="531440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44" name="Line 32"/>
          <p:cNvSpPr>
            <a:spLocks noChangeShapeType="1"/>
          </p:cNvSpPr>
          <p:nvPr/>
        </p:nvSpPr>
        <p:spPr bwMode="auto">
          <a:xfrm>
            <a:off x="6340475" y="53144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45" name="Line 33"/>
          <p:cNvSpPr>
            <a:spLocks noChangeShapeType="1"/>
          </p:cNvSpPr>
          <p:nvPr/>
        </p:nvSpPr>
        <p:spPr bwMode="auto">
          <a:xfrm>
            <a:off x="6705600" y="531440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46" name="Line 34"/>
          <p:cNvSpPr>
            <a:spLocks noChangeShapeType="1"/>
          </p:cNvSpPr>
          <p:nvPr/>
        </p:nvSpPr>
        <p:spPr bwMode="auto">
          <a:xfrm>
            <a:off x="7056438" y="531440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47" name="Line 35"/>
          <p:cNvSpPr>
            <a:spLocks noChangeShapeType="1"/>
          </p:cNvSpPr>
          <p:nvPr/>
        </p:nvSpPr>
        <p:spPr bwMode="auto">
          <a:xfrm>
            <a:off x="7437438" y="531440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48" name="Line 36"/>
          <p:cNvSpPr>
            <a:spLocks noChangeShapeType="1"/>
          </p:cNvSpPr>
          <p:nvPr/>
        </p:nvSpPr>
        <p:spPr bwMode="auto">
          <a:xfrm>
            <a:off x="7788275" y="531440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49" name="Line 37"/>
          <p:cNvSpPr>
            <a:spLocks noChangeShapeType="1"/>
          </p:cNvSpPr>
          <p:nvPr/>
        </p:nvSpPr>
        <p:spPr bwMode="auto">
          <a:xfrm>
            <a:off x="8137525" y="531440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50" name="Line 38"/>
          <p:cNvSpPr>
            <a:spLocks noChangeShapeType="1"/>
          </p:cNvSpPr>
          <p:nvPr/>
        </p:nvSpPr>
        <p:spPr bwMode="auto">
          <a:xfrm>
            <a:off x="8474075" y="531440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51" name="Line 39"/>
          <p:cNvSpPr>
            <a:spLocks noChangeShapeType="1"/>
          </p:cNvSpPr>
          <p:nvPr/>
        </p:nvSpPr>
        <p:spPr bwMode="auto">
          <a:xfrm>
            <a:off x="8793163" y="531440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52" name="Line 40"/>
          <p:cNvSpPr>
            <a:spLocks noChangeShapeType="1"/>
          </p:cNvSpPr>
          <p:nvPr/>
        </p:nvSpPr>
        <p:spPr bwMode="auto">
          <a:xfrm>
            <a:off x="4206875" y="531440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53" name="Line 41"/>
          <p:cNvSpPr>
            <a:spLocks noChangeShapeType="1"/>
          </p:cNvSpPr>
          <p:nvPr/>
        </p:nvSpPr>
        <p:spPr bwMode="auto">
          <a:xfrm>
            <a:off x="3840163" y="531440"/>
            <a:ext cx="0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54" name="Line 42"/>
          <p:cNvSpPr>
            <a:spLocks noChangeShapeType="1"/>
          </p:cNvSpPr>
          <p:nvPr/>
        </p:nvSpPr>
        <p:spPr bwMode="auto">
          <a:xfrm>
            <a:off x="3444875" y="531440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55" name="Line 43"/>
          <p:cNvSpPr>
            <a:spLocks noChangeShapeType="1"/>
          </p:cNvSpPr>
          <p:nvPr/>
        </p:nvSpPr>
        <p:spPr bwMode="auto">
          <a:xfrm>
            <a:off x="3108325" y="531440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56" name="Line 44"/>
          <p:cNvSpPr>
            <a:spLocks noChangeShapeType="1"/>
          </p:cNvSpPr>
          <p:nvPr/>
        </p:nvSpPr>
        <p:spPr bwMode="auto">
          <a:xfrm>
            <a:off x="2759075" y="531440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57" name="Line 45"/>
          <p:cNvSpPr>
            <a:spLocks noChangeShapeType="1"/>
          </p:cNvSpPr>
          <p:nvPr/>
        </p:nvSpPr>
        <p:spPr bwMode="auto">
          <a:xfrm>
            <a:off x="2392363" y="531440"/>
            <a:ext cx="0" cy="66754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58" name="Line 46"/>
          <p:cNvSpPr>
            <a:spLocks noChangeShapeType="1"/>
          </p:cNvSpPr>
          <p:nvPr/>
        </p:nvSpPr>
        <p:spPr bwMode="auto">
          <a:xfrm>
            <a:off x="2025650" y="531440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59" name="Line 47"/>
          <p:cNvSpPr>
            <a:spLocks noChangeShapeType="1"/>
          </p:cNvSpPr>
          <p:nvPr/>
        </p:nvSpPr>
        <p:spPr bwMode="auto">
          <a:xfrm flipH="1">
            <a:off x="1646238" y="531440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60" name="Line 48"/>
          <p:cNvSpPr>
            <a:spLocks noChangeShapeType="1"/>
          </p:cNvSpPr>
          <p:nvPr/>
        </p:nvSpPr>
        <p:spPr bwMode="auto">
          <a:xfrm>
            <a:off x="1295400" y="531440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61" name="Line 49"/>
          <p:cNvSpPr>
            <a:spLocks noChangeShapeType="1"/>
          </p:cNvSpPr>
          <p:nvPr/>
        </p:nvSpPr>
        <p:spPr bwMode="auto">
          <a:xfrm>
            <a:off x="944563" y="531440"/>
            <a:ext cx="15875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62" name="Line 50"/>
          <p:cNvSpPr>
            <a:spLocks noChangeShapeType="1"/>
          </p:cNvSpPr>
          <p:nvPr/>
        </p:nvSpPr>
        <p:spPr bwMode="auto">
          <a:xfrm>
            <a:off x="579438" y="531440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63" name="Line 51"/>
          <p:cNvSpPr>
            <a:spLocks noChangeShapeType="1"/>
          </p:cNvSpPr>
          <p:nvPr/>
        </p:nvSpPr>
        <p:spPr bwMode="auto">
          <a:xfrm>
            <a:off x="242888" y="531440"/>
            <a:ext cx="1587" cy="66595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64" name="Line 52"/>
          <p:cNvSpPr>
            <a:spLocks noChangeShapeType="1"/>
          </p:cNvSpPr>
          <p:nvPr/>
        </p:nvSpPr>
        <p:spPr bwMode="auto">
          <a:xfrm>
            <a:off x="4465638" y="1235075"/>
            <a:ext cx="2428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65" name="Text Box 53"/>
          <p:cNvSpPr txBox="1">
            <a:spLocks noChangeArrowheads="1"/>
          </p:cNvSpPr>
          <p:nvPr/>
        </p:nvSpPr>
        <p:spPr bwMode="auto">
          <a:xfrm>
            <a:off x="2830513" y="3259138"/>
            <a:ext cx="3581400" cy="9144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>
                <a:latin typeface="Times New Roman" pitchFamily="18" charset="0"/>
              </a:rPr>
              <a:t> </a:t>
            </a:r>
            <a:endParaRPr lang="ru-RU" sz="4800" b="1">
              <a:latin typeface="Times New Roman" pitchFamily="18" charset="0"/>
            </a:endParaRPr>
          </a:p>
        </p:txBody>
      </p:sp>
      <p:graphicFrame>
        <p:nvGraphicFramePr>
          <p:cNvPr id="422966" name="Object 54"/>
          <p:cNvGraphicFramePr>
            <a:graphicFrameLocks noChangeAspect="1"/>
          </p:cNvGraphicFramePr>
          <p:nvPr/>
        </p:nvGraphicFramePr>
        <p:xfrm>
          <a:off x="3044825" y="3319463"/>
          <a:ext cx="628650" cy="146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48" name="Формула" r:id="rId3" imgW="279360" imgH="393480" progId="Equation.3">
                  <p:embed/>
                </p:oleObj>
              </mc:Choice>
              <mc:Fallback>
                <p:oleObj name="Формула" r:id="rId3" imgW="2793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4825" y="3319463"/>
                        <a:ext cx="628650" cy="1462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2967" name="Picture 5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02263" y="3308350"/>
            <a:ext cx="466725" cy="12922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</p:pic>
      <p:graphicFrame>
        <p:nvGraphicFramePr>
          <p:cNvPr id="422968" name="Object 56"/>
          <p:cNvGraphicFramePr>
            <a:graphicFrameLocks noChangeAspect="1"/>
          </p:cNvGraphicFramePr>
          <p:nvPr/>
        </p:nvGraphicFramePr>
        <p:xfrm>
          <a:off x="1984375" y="3508375"/>
          <a:ext cx="617538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49" name="Формула" r:id="rId6" imgW="253800" imgH="139680" progId="Equation.3">
                  <p:embed/>
                </p:oleObj>
              </mc:Choice>
              <mc:Fallback>
                <p:oleObj name="Формула" r:id="rId6" imgW="25380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75" y="3508375"/>
                        <a:ext cx="617538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2969" name="Object 57"/>
          <p:cNvGraphicFramePr>
            <a:graphicFrameLocks noChangeAspect="1"/>
          </p:cNvGraphicFramePr>
          <p:nvPr/>
        </p:nvGraphicFramePr>
        <p:xfrm>
          <a:off x="6465888" y="3521075"/>
          <a:ext cx="490537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50" name="Формула" r:id="rId8" imgW="139680" imgH="139680" progId="Equation.3">
                  <p:embed/>
                </p:oleObj>
              </mc:Choice>
              <mc:Fallback>
                <p:oleObj name="Формула" r:id="rId8" imgW="139680" imgH="1396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5888" y="3521075"/>
                        <a:ext cx="490537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2970" name="Line 58"/>
          <p:cNvSpPr>
            <a:spLocks noChangeShapeType="1"/>
          </p:cNvSpPr>
          <p:nvPr/>
        </p:nvSpPr>
        <p:spPr bwMode="auto">
          <a:xfrm>
            <a:off x="6705600" y="3322638"/>
            <a:ext cx="15875" cy="212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71" name="Line 59"/>
          <p:cNvSpPr>
            <a:spLocks noChangeShapeType="1"/>
          </p:cNvSpPr>
          <p:nvPr/>
        </p:nvSpPr>
        <p:spPr bwMode="auto">
          <a:xfrm>
            <a:off x="7788275" y="3322638"/>
            <a:ext cx="0" cy="274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72" name="Line 60"/>
          <p:cNvSpPr>
            <a:spLocks noChangeShapeType="1"/>
          </p:cNvSpPr>
          <p:nvPr/>
        </p:nvSpPr>
        <p:spPr bwMode="auto">
          <a:xfrm>
            <a:off x="3459163" y="3246438"/>
            <a:ext cx="0" cy="319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73" name="Line 61"/>
          <p:cNvSpPr>
            <a:spLocks noChangeShapeType="1"/>
          </p:cNvSpPr>
          <p:nvPr/>
        </p:nvSpPr>
        <p:spPr bwMode="auto">
          <a:xfrm>
            <a:off x="2378075" y="3276600"/>
            <a:ext cx="14288" cy="274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74" name="Line 62"/>
          <p:cNvSpPr>
            <a:spLocks noChangeShapeType="1"/>
          </p:cNvSpPr>
          <p:nvPr/>
        </p:nvSpPr>
        <p:spPr bwMode="auto">
          <a:xfrm>
            <a:off x="5638800" y="3246438"/>
            <a:ext cx="15875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75" name="Line 63"/>
          <p:cNvSpPr>
            <a:spLocks noChangeShapeType="1"/>
          </p:cNvSpPr>
          <p:nvPr/>
        </p:nvSpPr>
        <p:spPr bwMode="auto">
          <a:xfrm>
            <a:off x="1279525" y="3246438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76" name="Line 64"/>
          <p:cNvSpPr>
            <a:spLocks noChangeShapeType="1"/>
          </p:cNvSpPr>
          <p:nvPr/>
        </p:nvSpPr>
        <p:spPr bwMode="auto">
          <a:xfrm>
            <a:off x="228600" y="3260725"/>
            <a:ext cx="0" cy="320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77" name="Line 65"/>
          <p:cNvSpPr>
            <a:spLocks noChangeShapeType="1"/>
          </p:cNvSpPr>
          <p:nvPr/>
        </p:nvSpPr>
        <p:spPr bwMode="auto">
          <a:xfrm>
            <a:off x="8809038" y="3322638"/>
            <a:ext cx="14287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422978" name="Object 66"/>
          <p:cNvGraphicFramePr>
            <a:graphicFrameLocks noChangeAspect="1"/>
          </p:cNvGraphicFramePr>
          <p:nvPr/>
        </p:nvGraphicFramePr>
        <p:xfrm>
          <a:off x="7497763" y="3430588"/>
          <a:ext cx="744537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51" name="Формула" r:id="rId10" imgW="241200" imgH="393480" progId="Equation.3">
                  <p:embed/>
                </p:oleObj>
              </mc:Choice>
              <mc:Fallback>
                <p:oleObj name="Формула" r:id="rId10" imgW="2412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7763" y="3430588"/>
                        <a:ext cx="744537" cy="121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2979" name="Object 67"/>
          <p:cNvGraphicFramePr>
            <a:graphicFrameLocks noChangeAspect="1"/>
          </p:cNvGraphicFramePr>
          <p:nvPr/>
        </p:nvGraphicFramePr>
        <p:xfrm>
          <a:off x="796925" y="3394075"/>
          <a:ext cx="873125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52" name="Формула" r:id="rId12" imgW="342720" imgH="393480" progId="Equation.3">
                  <p:embed/>
                </p:oleObj>
              </mc:Choice>
              <mc:Fallback>
                <p:oleObj name="Формула" r:id="rId12" imgW="34272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3394075"/>
                        <a:ext cx="873125" cy="1430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2980" name="Object 68"/>
          <p:cNvGraphicFramePr>
            <a:graphicFrameLocks noChangeAspect="1"/>
          </p:cNvGraphicFramePr>
          <p:nvPr/>
        </p:nvGraphicFramePr>
        <p:xfrm>
          <a:off x="5856288" y="4951413"/>
          <a:ext cx="541337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53" name="Формула" r:id="rId14" imgW="114120" imgH="215640" progId="Equation.3">
                  <p:embed/>
                </p:oleObj>
              </mc:Choice>
              <mc:Fallback>
                <p:oleObj name="Формула" r:id="rId14" imgW="11412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6288" y="4951413"/>
                        <a:ext cx="541337" cy="1022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2981" name="Picture 69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513763" y="3462338"/>
            <a:ext cx="630237" cy="574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</p:pic>
      <p:graphicFrame>
        <p:nvGraphicFramePr>
          <p:cNvPr id="422982" name="Object 70"/>
          <p:cNvGraphicFramePr>
            <a:graphicFrameLocks noChangeAspect="1"/>
          </p:cNvGraphicFramePr>
          <p:nvPr/>
        </p:nvGraphicFramePr>
        <p:xfrm>
          <a:off x="-219075" y="3540125"/>
          <a:ext cx="8667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54" name="Формула" r:id="rId17" imgW="330120" imgH="177480" progId="Equation.3">
                  <p:embed/>
                </p:oleObj>
              </mc:Choice>
              <mc:Fallback>
                <p:oleObj name="Формула" r:id="rId17" imgW="3301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19075" y="3540125"/>
                        <a:ext cx="866775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2983" name="Line 71"/>
          <p:cNvSpPr>
            <a:spLocks noChangeShapeType="1"/>
          </p:cNvSpPr>
          <p:nvPr/>
        </p:nvSpPr>
        <p:spPr bwMode="auto">
          <a:xfrm flipV="1">
            <a:off x="-457200" y="2651125"/>
            <a:ext cx="9601200" cy="142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84" name="Line 72"/>
          <p:cNvSpPr>
            <a:spLocks noChangeShapeType="1"/>
          </p:cNvSpPr>
          <p:nvPr/>
        </p:nvSpPr>
        <p:spPr bwMode="auto">
          <a:xfrm>
            <a:off x="0" y="4130675"/>
            <a:ext cx="9144000" cy="460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85" name="Text Box 73"/>
          <p:cNvSpPr txBox="1">
            <a:spLocks noChangeArrowheads="1"/>
          </p:cNvSpPr>
          <p:nvPr/>
        </p:nvSpPr>
        <p:spPr bwMode="auto">
          <a:xfrm>
            <a:off x="4252913" y="2327275"/>
            <a:ext cx="43815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1</a:t>
            </a:r>
          </a:p>
        </p:txBody>
      </p:sp>
      <p:sp>
        <p:nvSpPr>
          <p:cNvPr id="422986" name="Text Box 74"/>
          <p:cNvSpPr txBox="1">
            <a:spLocks noChangeArrowheads="1"/>
          </p:cNvSpPr>
          <p:nvPr/>
        </p:nvSpPr>
        <p:spPr bwMode="auto">
          <a:xfrm>
            <a:off x="4311650" y="3760788"/>
            <a:ext cx="608013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-1</a:t>
            </a:r>
          </a:p>
        </p:txBody>
      </p:sp>
      <p:sp>
        <p:nvSpPr>
          <p:cNvPr id="422987" name="Line 75"/>
          <p:cNvSpPr>
            <a:spLocks noChangeShapeType="1"/>
          </p:cNvSpPr>
          <p:nvPr/>
        </p:nvSpPr>
        <p:spPr bwMode="auto">
          <a:xfrm>
            <a:off x="0" y="3429000"/>
            <a:ext cx="8945563" cy="301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88" name="Line 76"/>
          <p:cNvSpPr>
            <a:spLocks noChangeShapeType="1"/>
          </p:cNvSpPr>
          <p:nvPr/>
        </p:nvSpPr>
        <p:spPr bwMode="auto">
          <a:xfrm>
            <a:off x="4557713" y="2647950"/>
            <a:ext cx="30162" cy="1560513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422989" name="Object 77"/>
          <p:cNvGraphicFramePr>
            <a:graphicFrameLocks noChangeAspect="1"/>
          </p:cNvGraphicFramePr>
          <p:nvPr/>
        </p:nvGraphicFramePr>
        <p:xfrm>
          <a:off x="179512" y="908720"/>
          <a:ext cx="3744416" cy="1075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55" name="Формула" r:id="rId19" imgW="774360" imgH="203040" progId="Equation.3">
                  <p:embed/>
                </p:oleObj>
              </mc:Choice>
              <mc:Fallback>
                <p:oleObj name="Формула" r:id="rId19" imgW="77436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908720"/>
                        <a:ext cx="3744416" cy="1075994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00FFFF"/>
                          </a:gs>
                          <a:gs pos="50000">
                            <a:schemeClr val="bg1"/>
                          </a:gs>
                          <a:gs pos="100000">
                            <a:srgbClr val="00FFFF"/>
                          </a:gs>
                        </a:gsLst>
                        <a:lin ang="27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2990" name="Object 78"/>
          <p:cNvGraphicFramePr>
            <a:graphicFrameLocks noChangeAspect="1"/>
          </p:cNvGraphicFramePr>
          <p:nvPr/>
        </p:nvGraphicFramePr>
        <p:xfrm>
          <a:off x="179512" y="906539"/>
          <a:ext cx="3888432" cy="1010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56" name="Формула" r:id="rId21" imgW="1091880" imgH="215640" progId="Equation.3">
                  <p:embed/>
                </p:oleObj>
              </mc:Choice>
              <mc:Fallback>
                <p:oleObj name="Формула" r:id="rId21" imgW="109188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906539"/>
                        <a:ext cx="3888432" cy="1010293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0000"/>
                          </a:gs>
                          <a:gs pos="50000">
                            <a:schemeClr val="bg1"/>
                          </a:gs>
                          <a:gs pos="100000">
                            <a:srgbClr val="FF0000"/>
                          </a:gs>
                        </a:gsLst>
                        <a:lin ang="189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2991" name="Object 79"/>
          <p:cNvGraphicFramePr>
            <a:graphicFrameLocks noChangeAspect="1"/>
          </p:cNvGraphicFramePr>
          <p:nvPr/>
        </p:nvGraphicFramePr>
        <p:xfrm>
          <a:off x="2522708" y="4945615"/>
          <a:ext cx="1571600" cy="1066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57" name="Формула" r:id="rId23" imgW="355320" imgH="203040" progId="Equation.3">
                  <p:embed/>
                </p:oleObj>
              </mc:Choice>
              <mc:Fallback>
                <p:oleObj name="Формула" r:id="rId23" imgW="35532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2708" y="4945615"/>
                        <a:ext cx="1571600" cy="1066479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0000"/>
                          </a:gs>
                          <a:gs pos="50000">
                            <a:schemeClr val="bg1"/>
                          </a:gs>
                          <a:gs pos="100000">
                            <a:srgbClr val="FF0000"/>
                          </a:gs>
                        </a:gsLst>
                        <a:lin ang="189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2992" name="Object 80"/>
          <p:cNvGraphicFramePr>
            <a:graphicFrameLocks noChangeAspect="1"/>
          </p:cNvGraphicFramePr>
          <p:nvPr/>
        </p:nvGraphicFramePr>
        <p:xfrm>
          <a:off x="5369094" y="4899577"/>
          <a:ext cx="3667402" cy="1121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58" name="Формула" r:id="rId25" imgW="1066680" imgH="393480" progId="Equation.3">
                  <p:embed/>
                </p:oleObj>
              </mc:Choice>
              <mc:Fallback>
                <p:oleObj name="Формула" r:id="rId25" imgW="106668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9094" y="4899577"/>
                        <a:ext cx="3667402" cy="1121711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0000"/>
                          </a:gs>
                          <a:gs pos="50000">
                            <a:schemeClr val="bg1"/>
                          </a:gs>
                          <a:gs pos="100000">
                            <a:srgbClr val="FF0000"/>
                          </a:gs>
                        </a:gsLst>
                        <a:lin ang="189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2994" name="Object 82"/>
          <p:cNvGraphicFramePr>
            <a:graphicFrameLocks noChangeAspect="1"/>
          </p:cNvGraphicFramePr>
          <p:nvPr/>
        </p:nvGraphicFramePr>
        <p:xfrm>
          <a:off x="2555776" y="4941168"/>
          <a:ext cx="6127607" cy="1000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59" name="Формула" r:id="rId27" imgW="1193760" imgH="215640" progId="Equation.3">
                  <p:embed/>
                </p:oleObj>
              </mc:Choice>
              <mc:Fallback>
                <p:oleObj name="Формула" r:id="rId27" imgW="1193760" imgH="215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941168"/>
                        <a:ext cx="6127607" cy="1000472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00FFFF"/>
                          </a:gs>
                          <a:gs pos="50000">
                            <a:schemeClr val="bg1"/>
                          </a:gs>
                          <a:gs pos="100000">
                            <a:srgbClr val="00FFFF"/>
                          </a:gs>
                        </a:gsLst>
                        <a:lin ang="189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2995" name="Object 83"/>
          <p:cNvGraphicFramePr>
            <a:graphicFrameLocks noChangeAspect="1"/>
          </p:cNvGraphicFramePr>
          <p:nvPr/>
        </p:nvGraphicFramePr>
        <p:xfrm>
          <a:off x="2555776" y="4936776"/>
          <a:ext cx="6108352" cy="108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60" name="Формула" r:id="rId29" imgW="1091880" imgH="215640" progId="Equation.3">
                  <p:embed/>
                </p:oleObj>
              </mc:Choice>
              <mc:Fallback>
                <p:oleObj name="Формула" r:id="rId29" imgW="1091880" imgH="2156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936776"/>
                        <a:ext cx="6108352" cy="1084512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00FF00"/>
                          </a:gs>
                          <a:gs pos="50000">
                            <a:schemeClr val="bg1"/>
                          </a:gs>
                          <a:gs pos="100000">
                            <a:srgbClr val="00FF00"/>
                          </a:gs>
                        </a:gsLst>
                        <a:lin ang="189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2996" name="Freeform 84"/>
          <p:cNvSpPr>
            <a:spLocks/>
          </p:cNvSpPr>
          <p:nvPr/>
        </p:nvSpPr>
        <p:spPr bwMode="auto">
          <a:xfrm>
            <a:off x="-8247063" y="2568575"/>
            <a:ext cx="23336251" cy="1641475"/>
          </a:xfrm>
          <a:custGeom>
            <a:avLst/>
            <a:gdLst/>
            <a:ahLst/>
            <a:cxnLst>
              <a:cxn ang="0">
                <a:pos x="84" y="229"/>
              </a:cxn>
              <a:cxn ang="0">
                <a:pos x="188" y="125"/>
              </a:cxn>
              <a:cxn ang="0">
                <a:pos x="1212" y="981"/>
              </a:cxn>
              <a:cxn ang="0">
                <a:pos x="2588" y="85"/>
              </a:cxn>
              <a:cxn ang="0">
                <a:pos x="3964" y="973"/>
              </a:cxn>
              <a:cxn ang="0">
                <a:pos x="5324" y="77"/>
              </a:cxn>
              <a:cxn ang="0">
                <a:pos x="6696" y="973"/>
              </a:cxn>
              <a:cxn ang="0">
                <a:pos x="8083" y="71"/>
              </a:cxn>
              <a:cxn ang="0">
                <a:pos x="9400" y="981"/>
              </a:cxn>
              <a:cxn ang="0">
                <a:pos x="10712" y="101"/>
              </a:cxn>
              <a:cxn ang="0">
                <a:pos x="12132" y="981"/>
              </a:cxn>
              <a:cxn ang="0">
                <a:pos x="13484" y="101"/>
              </a:cxn>
              <a:cxn ang="0">
                <a:pos x="14452" y="885"/>
              </a:cxn>
              <a:cxn ang="0">
                <a:pos x="14700" y="997"/>
              </a:cxn>
            </a:cxnLst>
            <a:rect l="0" t="0" r="r" b="b"/>
            <a:pathLst>
              <a:path w="14700" h="1034">
                <a:moveTo>
                  <a:pt x="84" y="229"/>
                </a:moveTo>
                <a:cubicBezTo>
                  <a:pt x="101" y="212"/>
                  <a:pt x="0" y="0"/>
                  <a:pt x="188" y="125"/>
                </a:cubicBezTo>
                <a:cubicBezTo>
                  <a:pt x="376" y="250"/>
                  <a:pt x="812" y="988"/>
                  <a:pt x="1212" y="981"/>
                </a:cubicBezTo>
                <a:cubicBezTo>
                  <a:pt x="1612" y="974"/>
                  <a:pt x="2129" y="86"/>
                  <a:pt x="2588" y="85"/>
                </a:cubicBezTo>
                <a:cubicBezTo>
                  <a:pt x="3047" y="84"/>
                  <a:pt x="3508" y="974"/>
                  <a:pt x="3964" y="973"/>
                </a:cubicBezTo>
                <a:cubicBezTo>
                  <a:pt x="4420" y="972"/>
                  <a:pt x="4869" y="77"/>
                  <a:pt x="5324" y="77"/>
                </a:cubicBezTo>
                <a:cubicBezTo>
                  <a:pt x="5779" y="77"/>
                  <a:pt x="6236" y="974"/>
                  <a:pt x="6696" y="973"/>
                </a:cubicBezTo>
                <a:cubicBezTo>
                  <a:pt x="7156" y="972"/>
                  <a:pt x="7632" y="70"/>
                  <a:pt x="8083" y="71"/>
                </a:cubicBezTo>
                <a:cubicBezTo>
                  <a:pt x="8534" y="72"/>
                  <a:pt x="8962" y="976"/>
                  <a:pt x="9400" y="981"/>
                </a:cubicBezTo>
                <a:cubicBezTo>
                  <a:pt x="9838" y="986"/>
                  <a:pt x="10257" y="101"/>
                  <a:pt x="10712" y="101"/>
                </a:cubicBezTo>
                <a:cubicBezTo>
                  <a:pt x="11167" y="101"/>
                  <a:pt x="11670" y="981"/>
                  <a:pt x="12132" y="981"/>
                </a:cubicBezTo>
                <a:cubicBezTo>
                  <a:pt x="12594" y="981"/>
                  <a:pt x="13097" y="117"/>
                  <a:pt x="13484" y="101"/>
                </a:cubicBezTo>
                <a:cubicBezTo>
                  <a:pt x="13871" y="85"/>
                  <a:pt x="14249" y="736"/>
                  <a:pt x="14452" y="885"/>
                </a:cubicBezTo>
                <a:cubicBezTo>
                  <a:pt x="14655" y="1034"/>
                  <a:pt x="14648" y="974"/>
                  <a:pt x="14700" y="997"/>
                </a:cubicBezTo>
              </a:path>
            </a:pathLst>
          </a:custGeom>
          <a:noFill/>
          <a:ln w="635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2997" name="Oval 85"/>
          <p:cNvSpPr>
            <a:spLocks noChangeArrowheads="1"/>
          </p:cNvSpPr>
          <p:nvPr/>
        </p:nvSpPr>
        <p:spPr bwMode="auto">
          <a:xfrm>
            <a:off x="1168400" y="3287713"/>
            <a:ext cx="223838" cy="223837"/>
          </a:xfrm>
          <a:prstGeom prst="ellipse">
            <a:avLst/>
          </a:prstGeom>
          <a:solidFill>
            <a:srgbClr val="B00000"/>
          </a:solidFill>
          <a:ln w="9525" algn="ctr">
            <a:noFill/>
            <a:prstDash val="sysDot"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422998" name="Oval 86"/>
          <p:cNvSpPr>
            <a:spLocks noChangeArrowheads="1"/>
          </p:cNvSpPr>
          <p:nvPr/>
        </p:nvSpPr>
        <p:spPr bwMode="auto">
          <a:xfrm>
            <a:off x="3349625" y="3322638"/>
            <a:ext cx="223838" cy="223837"/>
          </a:xfrm>
          <a:prstGeom prst="ellipse">
            <a:avLst/>
          </a:prstGeom>
          <a:solidFill>
            <a:srgbClr val="B00000"/>
          </a:solidFill>
          <a:ln w="9525" algn="ctr">
            <a:noFill/>
            <a:prstDash val="sysDot"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422999" name="Oval 87"/>
          <p:cNvSpPr>
            <a:spLocks noChangeArrowheads="1"/>
          </p:cNvSpPr>
          <p:nvPr/>
        </p:nvSpPr>
        <p:spPr bwMode="auto">
          <a:xfrm>
            <a:off x="5540375" y="3325813"/>
            <a:ext cx="223838" cy="223837"/>
          </a:xfrm>
          <a:prstGeom prst="ellipse">
            <a:avLst/>
          </a:prstGeom>
          <a:solidFill>
            <a:srgbClr val="B00000"/>
          </a:solidFill>
          <a:ln w="9525" algn="ctr">
            <a:noFill/>
            <a:prstDash val="sysDot"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423000" name="Oval 88"/>
          <p:cNvSpPr>
            <a:spLocks noChangeArrowheads="1"/>
          </p:cNvSpPr>
          <p:nvPr/>
        </p:nvSpPr>
        <p:spPr bwMode="auto">
          <a:xfrm>
            <a:off x="7637463" y="3343275"/>
            <a:ext cx="223837" cy="223838"/>
          </a:xfrm>
          <a:prstGeom prst="ellipse">
            <a:avLst/>
          </a:prstGeom>
          <a:solidFill>
            <a:srgbClr val="B00000"/>
          </a:solidFill>
          <a:ln w="9525" algn="ctr">
            <a:noFill/>
            <a:prstDash val="sysDot"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pic>
        <p:nvPicPr>
          <p:cNvPr id="423001" name="Picture 89" descr="Soccer03"/>
          <p:cNvPicPr>
            <a:picLocks noChangeAspect="1" noChangeArrowheads="1" noCrop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4184650" y="2057400"/>
            <a:ext cx="560388" cy="542925"/>
          </a:xfrm>
          <a:prstGeom prst="rect">
            <a:avLst/>
          </a:prstGeom>
          <a:noFill/>
        </p:spPr>
      </p:pic>
      <p:pic>
        <p:nvPicPr>
          <p:cNvPr id="422993" name="Picture 81" descr="Soccer03"/>
          <p:cNvPicPr>
            <a:picLocks noChangeAspect="1" noChangeArrowheads="1" noCrop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2181225" y="3779838"/>
            <a:ext cx="560388" cy="542925"/>
          </a:xfrm>
          <a:prstGeom prst="rect">
            <a:avLst/>
          </a:prstGeom>
          <a:noFill/>
        </p:spPr>
      </p:pic>
      <p:sp>
        <p:nvSpPr>
          <p:cNvPr id="91" name="Text Box 3"/>
          <p:cNvSpPr txBox="1">
            <a:spLocks noChangeArrowheads="1"/>
          </p:cNvSpPr>
          <p:nvPr/>
        </p:nvSpPr>
        <p:spPr bwMode="auto">
          <a:xfrm>
            <a:off x="179512" y="188640"/>
            <a:ext cx="8640960" cy="584775"/>
          </a:xfrm>
          <a:prstGeom prst="rect">
            <a:avLst/>
          </a:prstGeom>
          <a:ln>
            <a:solidFill>
              <a:srgbClr val="0000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u="sng" dirty="0" smtClean="0">
                <a:solidFill>
                  <a:srgbClr val="000099"/>
                </a:solidFill>
                <a:latin typeface="Georgia" pitchFamily="18" charset="0"/>
              </a:rPr>
              <a:t>Свойства функции </a:t>
            </a:r>
            <a:r>
              <a:rPr lang="en-US" sz="3200" b="1" u="sng" dirty="0" smtClean="0">
                <a:solidFill>
                  <a:srgbClr val="000099"/>
                </a:solidFill>
                <a:latin typeface="Georgia" pitchFamily="18" charset="0"/>
              </a:rPr>
              <a:t>y = </a:t>
            </a:r>
            <a:r>
              <a:rPr lang="en-US" sz="3200" b="1" u="sng" dirty="0" err="1" smtClean="0">
                <a:solidFill>
                  <a:srgbClr val="000099"/>
                </a:solidFill>
                <a:latin typeface="Georgia" pitchFamily="18" charset="0"/>
              </a:rPr>
              <a:t>cos</a:t>
            </a:r>
            <a:r>
              <a:rPr lang="en-US" sz="3200" b="1" u="sng" dirty="0" smtClean="0">
                <a:solidFill>
                  <a:srgbClr val="000099"/>
                </a:solidFill>
                <a:latin typeface="Georgia" pitchFamily="18" charset="0"/>
              </a:rPr>
              <a:t> x</a:t>
            </a:r>
            <a:r>
              <a:rPr lang="ru-RU" sz="3200" b="1" u="sng" dirty="0" smtClean="0">
                <a:solidFill>
                  <a:srgbClr val="000099"/>
                </a:solidFill>
                <a:latin typeface="Georgia" pitchFamily="18" charset="0"/>
              </a:rPr>
              <a:t>:</a:t>
            </a:r>
            <a:endParaRPr lang="ru-RU" sz="3600" b="1" u="sng" dirty="0">
              <a:solidFill>
                <a:srgbClr val="000099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2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22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229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2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2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22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2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2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2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29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29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29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29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29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29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29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29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22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7" dur="500"/>
                                        <p:tgtEl>
                                          <p:spTgt spid="4229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0" dur="500"/>
                                        <p:tgtEl>
                                          <p:spTgt spid="4229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3" dur="500"/>
                                        <p:tgtEl>
                                          <p:spTgt spid="4229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4229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4229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422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422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29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29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29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29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29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29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29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29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2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2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2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29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29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29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29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29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29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29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29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2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2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2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29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29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29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29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29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29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29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29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0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3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3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3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30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30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30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30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30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30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30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30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1000"/>
                                        <p:tgtEl>
                                          <p:spTgt spid="422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3" dur="500"/>
                                        <p:tgtEl>
                                          <p:spTgt spid="4229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6" dur="500"/>
                                        <p:tgtEl>
                                          <p:spTgt spid="4229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2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2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2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29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29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29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29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29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29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29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29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C 0.0217 -0.0162 0.04357 -0.0324 0.06666 -0.05764 C 0.08975 -0.08287 0.12135 -0.12986 0.13836 -0.15092 C 0.15538 -0.17199 0.15902 -0.175 0.1684 -0.18426 C 0.17777 -0.19352 0.18472 -0.20046 0.19496 -0.20648 C 0.20521 -0.2125 0.22413 -0.21759 0.23003 -0.2199 " pathEditMode="relative" ptsTypes="aaaaaA">
                                      <p:cBhvr>
                                        <p:cTn id="178" dur="1000" fill="hold"/>
                                        <p:tgtEl>
                                          <p:spTgt spid="4229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422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7" dur="500"/>
                                        <p:tgtEl>
                                          <p:spTgt spid="422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0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82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5" tmFilter="0, 0; 0.125,0.2665; 0.25,0.4; 0.375,0.465; 0.5,0.5;  0.625,0.535; 0.75,0.6; 0.875,0.7335; 1,1">
                                          <p:stCondLst>
                                            <p:cond delay="665"/>
                                          </p:stCondLst>
                                        </p:cTn>
                                        <p:tgtEl>
                                          <p:spTgt spid="423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333" tmFilter="0, 0; 0.125,0.2665; 0.25,0.4; 0.375,0.465; 0.5,0.5;  0.625,0.535; 0.75,0.6; 0.875,0.7335; 1,1">
                                          <p:stCondLst>
                                            <p:cond delay="1327"/>
                                          </p:stCondLst>
                                        </p:cTn>
                                        <p:tgtEl>
                                          <p:spTgt spid="423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64" tmFilter="0, 0; 0.125,0.2665; 0.25,0.4; 0.375,0.465; 0.5,0.5;  0.625,0.535; 0.75,0.6; 0.875,0.7335; 1,1">
                                          <p:stCondLst>
                                            <p:cond delay="1659"/>
                                          </p:stCondLst>
                                        </p:cTn>
                                        <p:tgtEl>
                                          <p:spTgt spid="423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1" dur="28">
                                          <p:stCondLst>
                                            <p:cond delay="649"/>
                                          </p:stCondLst>
                                        </p:cTn>
                                        <p:tgtEl>
                                          <p:spTgt spid="4230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2" dur="164" decel="50000">
                                          <p:stCondLst>
                                            <p:cond delay="677"/>
                                          </p:stCondLst>
                                        </p:cTn>
                                        <p:tgtEl>
                                          <p:spTgt spid="4230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8">
                                          <p:stCondLst>
                                            <p:cond delay="1315"/>
                                          </p:stCondLst>
                                        </p:cTn>
                                        <p:tgtEl>
                                          <p:spTgt spid="4230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4" dur="164" decel="50000">
                                          <p:stCondLst>
                                            <p:cond delay="1343"/>
                                          </p:stCondLst>
                                        </p:cTn>
                                        <p:tgtEl>
                                          <p:spTgt spid="4230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8">
                                          <p:stCondLst>
                                            <p:cond delay="1643"/>
                                          </p:stCondLst>
                                        </p:cTn>
                                        <p:tgtEl>
                                          <p:spTgt spid="4230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6" dur="164" decel="50000">
                                          <p:stCondLst>
                                            <p:cond delay="1671"/>
                                          </p:stCondLst>
                                        </p:cTn>
                                        <p:tgtEl>
                                          <p:spTgt spid="4230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8">
                                          <p:stCondLst>
                                            <p:cond delay="1812"/>
                                          </p:stCondLst>
                                        </p:cTn>
                                        <p:tgtEl>
                                          <p:spTgt spid="4230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8" dur="164" decel="50000">
                                          <p:stCondLst>
                                            <p:cond delay="1836"/>
                                          </p:stCondLst>
                                        </p:cTn>
                                        <p:tgtEl>
                                          <p:spTgt spid="4230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2000"/>
                            </p:stCondLst>
                            <p:childTnLst>
                              <p:par>
                                <p:cTn id="21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95 0.03125 C 0.02449 0.03449 0.03803 0.03796 0.05435 0.05116 C 0.07067 0.06435 0.09532 0.09491 0.10938 0.11111 C 0.12345 0.12732 0.129 0.13565 0.13924 0.14907 C 0.14949 0.1625 0.16077 0.17824 0.17101 0.1912 C 0.18126 0.20417 0.19133 0.21898 0.20105 0.22685 C 0.21077 0.23472 0.22136 0.23565 0.22935 0.23796 C 0.23733 0.24028 0.24324 0.24005 0.24931 0.24005 " pathEditMode="relative" ptsTypes="aaaaaaaA">
                                      <p:cBhvr>
                                        <p:cTn id="211" dur="2000" fill="hold"/>
                                        <p:tgtEl>
                                          <p:spTgt spid="4230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422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4" grpId="0" animBg="1"/>
      <p:bldP spid="422914" grpId="1" animBg="1"/>
      <p:bldP spid="422983" grpId="0" animBg="1"/>
      <p:bldP spid="422983" grpId="1" animBg="1"/>
      <p:bldP spid="422984" grpId="0" animBg="1"/>
      <p:bldP spid="422984" grpId="1" animBg="1"/>
      <p:bldP spid="422987" grpId="0" animBg="1"/>
      <p:bldP spid="422987" grpId="1" animBg="1"/>
      <p:bldP spid="422988" grpId="0" animBg="1"/>
      <p:bldP spid="422988" grpId="1" animBg="1"/>
      <p:bldP spid="422997" grpId="0" animBg="1"/>
      <p:bldP spid="422998" grpId="0" animBg="1"/>
      <p:bldP spid="422999" grpId="0" animBg="1"/>
      <p:bldP spid="42300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023" name="Rectangle 87"/>
          <p:cNvSpPr>
            <a:spLocks noChangeArrowheads="1"/>
          </p:cNvSpPr>
          <p:nvPr/>
        </p:nvSpPr>
        <p:spPr bwMode="auto">
          <a:xfrm>
            <a:off x="179388" y="260350"/>
            <a:ext cx="8785225" cy="6597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23938" name="Rectangle 2"/>
          <p:cNvSpPr>
            <a:spLocks noChangeArrowheads="1"/>
          </p:cNvSpPr>
          <p:nvPr/>
        </p:nvSpPr>
        <p:spPr bwMode="auto">
          <a:xfrm>
            <a:off x="0" y="3429000"/>
            <a:ext cx="9144000" cy="342900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50000">
                <a:srgbClr val="FFFFFF"/>
              </a:gs>
              <a:gs pos="100000">
                <a:srgbClr val="00FFFF"/>
              </a:gs>
            </a:gsLst>
            <a:lin ang="2700000" scaled="1"/>
          </a:gra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23939" name="Rectangle 3"/>
          <p:cNvSpPr>
            <a:spLocks noChangeArrowheads="1"/>
          </p:cNvSpPr>
          <p:nvPr/>
        </p:nvSpPr>
        <p:spPr bwMode="auto">
          <a:xfrm>
            <a:off x="0" y="0"/>
            <a:ext cx="9144000" cy="3459163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2700000" scaled="1"/>
          </a:gra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23940" name="Text Box 4"/>
          <p:cNvSpPr txBox="1">
            <a:spLocks noChangeArrowheads="1"/>
          </p:cNvSpPr>
          <p:nvPr/>
        </p:nvSpPr>
        <p:spPr bwMode="auto">
          <a:xfrm>
            <a:off x="3895725" y="764704"/>
            <a:ext cx="542925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800" b="1" dirty="0">
                <a:latin typeface="Times New Roman" pitchFamily="18" charset="0"/>
              </a:rPr>
              <a:t>y</a:t>
            </a:r>
            <a:endParaRPr lang="ru-RU" sz="4800" b="1" dirty="0">
              <a:latin typeface="Times New Roman" pitchFamily="18" charset="0"/>
            </a:endParaRPr>
          </a:p>
        </p:txBody>
      </p:sp>
      <p:sp>
        <p:nvSpPr>
          <p:cNvPr id="423941" name="Line 5"/>
          <p:cNvSpPr>
            <a:spLocks noChangeShapeType="1"/>
          </p:cNvSpPr>
          <p:nvPr/>
        </p:nvSpPr>
        <p:spPr bwMode="auto">
          <a:xfrm>
            <a:off x="0" y="3429000"/>
            <a:ext cx="9144000" cy="31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42" name="Line 6"/>
          <p:cNvSpPr>
            <a:spLocks noChangeShapeType="1"/>
          </p:cNvSpPr>
          <p:nvPr/>
        </p:nvSpPr>
        <p:spPr bwMode="auto">
          <a:xfrm flipV="1">
            <a:off x="4572000" y="368300"/>
            <a:ext cx="0" cy="589597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423943" name="Text Box 7"/>
          <p:cNvSpPr txBox="1">
            <a:spLocks noChangeArrowheads="1"/>
          </p:cNvSpPr>
          <p:nvPr/>
        </p:nvSpPr>
        <p:spPr bwMode="auto">
          <a:xfrm>
            <a:off x="8486775" y="2255838"/>
            <a:ext cx="657225" cy="10064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000" b="1">
                <a:latin typeface="Times New Roman" pitchFamily="18" charset="0"/>
              </a:rPr>
              <a:t>x</a:t>
            </a:r>
            <a:endParaRPr lang="ru-RU" sz="6000" b="1">
              <a:latin typeface="Times New Roman" pitchFamily="18" charset="0"/>
            </a:endParaRPr>
          </a:p>
        </p:txBody>
      </p:sp>
      <p:sp>
        <p:nvSpPr>
          <p:cNvPr id="423944" name="Line 8"/>
          <p:cNvSpPr>
            <a:spLocks noChangeShapeType="1"/>
          </p:cNvSpPr>
          <p:nvPr/>
        </p:nvSpPr>
        <p:spPr bwMode="auto">
          <a:xfrm>
            <a:off x="45720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45" name="Line 9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46" name="Line 10"/>
          <p:cNvSpPr>
            <a:spLocks noChangeShapeType="1"/>
          </p:cNvSpPr>
          <p:nvPr/>
        </p:nvSpPr>
        <p:spPr bwMode="auto">
          <a:xfrm>
            <a:off x="4945063" y="327977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47" name="Line 11"/>
          <p:cNvSpPr>
            <a:spLocks noChangeShapeType="1"/>
          </p:cNvSpPr>
          <p:nvPr/>
        </p:nvSpPr>
        <p:spPr bwMode="auto">
          <a:xfrm>
            <a:off x="244475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48" name="Line 12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49" name="Line 13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50" name="Line 14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51" name="Line 15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52" name="Line 16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53" name="Line 17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54" name="Line 18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55" name="Line 19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56" name="Line 20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57" name="Line 21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58" name="Line 22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59" name="Line 23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60" name="Line 24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61" name="Line 25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62" name="Line 26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63" name="Line 27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64" name="Line 28"/>
          <p:cNvSpPr>
            <a:spLocks noChangeShapeType="1"/>
          </p:cNvSpPr>
          <p:nvPr/>
        </p:nvSpPr>
        <p:spPr bwMode="auto">
          <a:xfrm flipH="1">
            <a:off x="4906963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65" name="Line 29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66" name="Line 30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67" name="Line 31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68" name="Line 32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69" name="Line 33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70" name="Line 34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71" name="Line 35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72" name="Line 36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73" name="Line 37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74" name="Line 38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75" name="Line 39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76" name="Line 40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77" name="Line 41"/>
          <p:cNvSpPr>
            <a:spLocks noChangeShapeType="1"/>
          </p:cNvSpPr>
          <p:nvPr/>
        </p:nvSpPr>
        <p:spPr bwMode="auto">
          <a:xfrm>
            <a:off x="3840163" y="209946"/>
            <a:ext cx="0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78" name="Line 42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79" name="Line 43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80" name="Line 44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81" name="Line 45"/>
          <p:cNvSpPr>
            <a:spLocks noChangeShapeType="1"/>
          </p:cNvSpPr>
          <p:nvPr/>
        </p:nvSpPr>
        <p:spPr bwMode="auto">
          <a:xfrm>
            <a:off x="2392363" y="209946"/>
            <a:ext cx="0" cy="66754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82" name="Line 46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83" name="Line 47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84" name="Line 48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85" name="Line 49"/>
          <p:cNvSpPr>
            <a:spLocks noChangeShapeType="1"/>
          </p:cNvSpPr>
          <p:nvPr/>
        </p:nvSpPr>
        <p:spPr bwMode="auto">
          <a:xfrm>
            <a:off x="944563" y="209946"/>
            <a:ext cx="15875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86" name="Line 50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87" name="Line 51"/>
          <p:cNvSpPr>
            <a:spLocks noChangeShapeType="1"/>
          </p:cNvSpPr>
          <p:nvPr/>
        </p:nvSpPr>
        <p:spPr bwMode="auto">
          <a:xfrm>
            <a:off x="242888" y="209946"/>
            <a:ext cx="1587" cy="66595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88" name="Line 52"/>
          <p:cNvSpPr>
            <a:spLocks noChangeShapeType="1"/>
          </p:cNvSpPr>
          <p:nvPr/>
        </p:nvSpPr>
        <p:spPr bwMode="auto">
          <a:xfrm>
            <a:off x="4465638" y="1235075"/>
            <a:ext cx="2428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89" name="Text Box 53"/>
          <p:cNvSpPr txBox="1">
            <a:spLocks noChangeArrowheads="1"/>
          </p:cNvSpPr>
          <p:nvPr/>
        </p:nvSpPr>
        <p:spPr bwMode="auto">
          <a:xfrm>
            <a:off x="2830513" y="3259138"/>
            <a:ext cx="3581400" cy="9144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>
                <a:latin typeface="Times New Roman" pitchFamily="18" charset="0"/>
              </a:rPr>
              <a:t> </a:t>
            </a:r>
            <a:endParaRPr lang="ru-RU" sz="4800" b="1">
              <a:latin typeface="Times New Roman" pitchFamily="18" charset="0"/>
            </a:endParaRPr>
          </a:p>
        </p:txBody>
      </p:sp>
      <p:graphicFrame>
        <p:nvGraphicFramePr>
          <p:cNvPr id="423990" name="Object 54"/>
          <p:cNvGraphicFramePr>
            <a:graphicFrameLocks noChangeAspect="1"/>
          </p:cNvGraphicFramePr>
          <p:nvPr/>
        </p:nvGraphicFramePr>
        <p:xfrm>
          <a:off x="3044825" y="3319463"/>
          <a:ext cx="628650" cy="146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972" name="Формула" r:id="rId3" imgW="279360" imgH="393480" progId="Equation.3">
                  <p:embed/>
                </p:oleObj>
              </mc:Choice>
              <mc:Fallback>
                <p:oleObj name="Формула" r:id="rId3" imgW="2793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4825" y="3319463"/>
                        <a:ext cx="628650" cy="1462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3991" name="Picture 5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02263" y="3308350"/>
            <a:ext cx="466725" cy="12922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</p:pic>
      <p:graphicFrame>
        <p:nvGraphicFramePr>
          <p:cNvPr id="423992" name="Object 56"/>
          <p:cNvGraphicFramePr>
            <a:graphicFrameLocks noChangeAspect="1"/>
          </p:cNvGraphicFramePr>
          <p:nvPr/>
        </p:nvGraphicFramePr>
        <p:xfrm>
          <a:off x="1984375" y="3508375"/>
          <a:ext cx="617538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973" name="Формула" r:id="rId6" imgW="253800" imgH="139680" progId="Equation.3">
                  <p:embed/>
                </p:oleObj>
              </mc:Choice>
              <mc:Fallback>
                <p:oleObj name="Формула" r:id="rId6" imgW="25380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75" y="3508375"/>
                        <a:ext cx="617538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3993" name="Object 57"/>
          <p:cNvGraphicFramePr>
            <a:graphicFrameLocks noChangeAspect="1"/>
          </p:cNvGraphicFramePr>
          <p:nvPr/>
        </p:nvGraphicFramePr>
        <p:xfrm>
          <a:off x="6465888" y="3521075"/>
          <a:ext cx="490537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974" name="Формула" r:id="rId8" imgW="139680" imgH="139680" progId="Equation.3">
                  <p:embed/>
                </p:oleObj>
              </mc:Choice>
              <mc:Fallback>
                <p:oleObj name="Формула" r:id="rId8" imgW="139680" imgH="1396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5888" y="3521075"/>
                        <a:ext cx="490537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3994" name="Line 58"/>
          <p:cNvSpPr>
            <a:spLocks noChangeShapeType="1"/>
          </p:cNvSpPr>
          <p:nvPr/>
        </p:nvSpPr>
        <p:spPr bwMode="auto">
          <a:xfrm>
            <a:off x="6705600" y="3322638"/>
            <a:ext cx="15875" cy="212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95" name="Line 59"/>
          <p:cNvSpPr>
            <a:spLocks noChangeShapeType="1"/>
          </p:cNvSpPr>
          <p:nvPr/>
        </p:nvSpPr>
        <p:spPr bwMode="auto">
          <a:xfrm>
            <a:off x="7788275" y="3322638"/>
            <a:ext cx="0" cy="274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96" name="Line 60"/>
          <p:cNvSpPr>
            <a:spLocks noChangeShapeType="1"/>
          </p:cNvSpPr>
          <p:nvPr/>
        </p:nvSpPr>
        <p:spPr bwMode="auto">
          <a:xfrm>
            <a:off x="3459163" y="3246438"/>
            <a:ext cx="0" cy="319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97" name="Line 61"/>
          <p:cNvSpPr>
            <a:spLocks noChangeShapeType="1"/>
          </p:cNvSpPr>
          <p:nvPr/>
        </p:nvSpPr>
        <p:spPr bwMode="auto">
          <a:xfrm>
            <a:off x="2378075" y="3276600"/>
            <a:ext cx="14288" cy="274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98" name="Line 62"/>
          <p:cNvSpPr>
            <a:spLocks noChangeShapeType="1"/>
          </p:cNvSpPr>
          <p:nvPr/>
        </p:nvSpPr>
        <p:spPr bwMode="auto">
          <a:xfrm>
            <a:off x="5638800" y="3246438"/>
            <a:ext cx="15875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3999" name="Line 63"/>
          <p:cNvSpPr>
            <a:spLocks noChangeShapeType="1"/>
          </p:cNvSpPr>
          <p:nvPr/>
        </p:nvSpPr>
        <p:spPr bwMode="auto">
          <a:xfrm>
            <a:off x="1279525" y="3246438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4000" name="Line 64"/>
          <p:cNvSpPr>
            <a:spLocks noChangeShapeType="1"/>
          </p:cNvSpPr>
          <p:nvPr/>
        </p:nvSpPr>
        <p:spPr bwMode="auto">
          <a:xfrm>
            <a:off x="228600" y="3260725"/>
            <a:ext cx="0" cy="320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4001" name="Line 65"/>
          <p:cNvSpPr>
            <a:spLocks noChangeShapeType="1"/>
          </p:cNvSpPr>
          <p:nvPr/>
        </p:nvSpPr>
        <p:spPr bwMode="auto">
          <a:xfrm>
            <a:off x="8809038" y="3322638"/>
            <a:ext cx="14287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424002" name="Object 66"/>
          <p:cNvGraphicFramePr>
            <a:graphicFrameLocks noChangeAspect="1"/>
          </p:cNvGraphicFramePr>
          <p:nvPr/>
        </p:nvGraphicFramePr>
        <p:xfrm>
          <a:off x="7497763" y="3430588"/>
          <a:ext cx="744537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975" name="Формула" r:id="rId10" imgW="241200" imgH="393480" progId="Equation.3">
                  <p:embed/>
                </p:oleObj>
              </mc:Choice>
              <mc:Fallback>
                <p:oleObj name="Формула" r:id="rId10" imgW="2412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7763" y="3430588"/>
                        <a:ext cx="744537" cy="121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4003" name="Object 67"/>
          <p:cNvGraphicFramePr>
            <a:graphicFrameLocks noChangeAspect="1"/>
          </p:cNvGraphicFramePr>
          <p:nvPr/>
        </p:nvGraphicFramePr>
        <p:xfrm>
          <a:off x="796925" y="3394075"/>
          <a:ext cx="873125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976" name="Формула" r:id="rId12" imgW="342720" imgH="393480" progId="Equation.3">
                  <p:embed/>
                </p:oleObj>
              </mc:Choice>
              <mc:Fallback>
                <p:oleObj name="Формула" r:id="rId12" imgW="34272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3394075"/>
                        <a:ext cx="873125" cy="1430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4004" name="Object 68"/>
          <p:cNvGraphicFramePr>
            <a:graphicFrameLocks noChangeAspect="1"/>
          </p:cNvGraphicFramePr>
          <p:nvPr/>
        </p:nvGraphicFramePr>
        <p:xfrm>
          <a:off x="5856288" y="4951413"/>
          <a:ext cx="541337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977" name="Формула" r:id="rId14" imgW="114120" imgH="215640" progId="Equation.3">
                  <p:embed/>
                </p:oleObj>
              </mc:Choice>
              <mc:Fallback>
                <p:oleObj name="Формула" r:id="rId14" imgW="11412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6288" y="4951413"/>
                        <a:ext cx="541337" cy="1022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4005" name="Picture 69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513763" y="3462338"/>
            <a:ext cx="630237" cy="574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</p:pic>
      <p:graphicFrame>
        <p:nvGraphicFramePr>
          <p:cNvPr id="424006" name="Object 70"/>
          <p:cNvGraphicFramePr>
            <a:graphicFrameLocks noChangeAspect="1"/>
          </p:cNvGraphicFramePr>
          <p:nvPr/>
        </p:nvGraphicFramePr>
        <p:xfrm>
          <a:off x="-219075" y="3540125"/>
          <a:ext cx="8667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978" name="Формула" r:id="rId17" imgW="330120" imgH="177480" progId="Equation.3">
                  <p:embed/>
                </p:oleObj>
              </mc:Choice>
              <mc:Fallback>
                <p:oleObj name="Формула" r:id="rId17" imgW="3301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19075" y="3540125"/>
                        <a:ext cx="866775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4007" name="Text Box 71"/>
          <p:cNvSpPr txBox="1">
            <a:spLocks noChangeArrowheads="1"/>
          </p:cNvSpPr>
          <p:nvPr/>
        </p:nvSpPr>
        <p:spPr bwMode="auto">
          <a:xfrm>
            <a:off x="4252913" y="2327275"/>
            <a:ext cx="43815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1</a:t>
            </a:r>
          </a:p>
        </p:txBody>
      </p:sp>
      <p:sp>
        <p:nvSpPr>
          <p:cNvPr id="424008" name="Text Box 72"/>
          <p:cNvSpPr txBox="1">
            <a:spLocks noChangeArrowheads="1"/>
          </p:cNvSpPr>
          <p:nvPr/>
        </p:nvSpPr>
        <p:spPr bwMode="auto">
          <a:xfrm>
            <a:off x="4311650" y="3760788"/>
            <a:ext cx="608013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-1</a:t>
            </a:r>
          </a:p>
        </p:txBody>
      </p:sp>
      <p:sp>
        <p:nvSpPr>
          <p:cNvPr id="424009" name="Line 73"/>
          <p:cNvSpPr>
            <a:spLocks noChangeShapeType="1"/>
          </p:cNvSpPr>
          <p:nvPr/>
        </p:nvSpPr>
        <p:spPr bwMode="auto">
          <a:xfrm>
            <a:off x="212725" y="4130675"/>
            <a:ext cx="87026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4010" name="Line 74"/>
          <p:cNvSpPr>
            <a:spLocks noChangeShapeType="1"/>
          </p:cNvSpPr>
          <p:nvPr/>
        </p:nvSpPr>
        <p:spPr bwMode="auto">
          <a:xfrm>
            <a:off x="-852488" y="3444875"/>
            <a:ext cx="216376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4011" name="Line 75"/>
          <p:cNvSpPr>
            <a:spLocks noChangeShapeType="1"/>
          </p:cNvSpPr>
          <p:nvPr/>
        </p:nvSpPr>
        <p:spPr bwMode="auto">
          <a:xfrm>
            <a:off x="3519488" y="3429000"/>
            <a:ext cx="2133600" cy="1587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424012" name="Object 76"/>
          <p:cNvGraphicFramePr>
            <a:graphicFrameLocks noChangeAspect="1"/>
          </p:cNvGraphicFramePr>
          <p:nvPr/>
        </p:nvGraphicFramePr>
        <p:xfrm>
          <a:off x="1082675" y="1000646"/>
          <a:ext cx="2611438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979" name="Формула" r:id="rId19" imgW="355320" imgH="203040" progId="Equation.3">
                  <p:embed/>
                </p:oleObj>
              </mc:Choice>
              <mc:Fallback>
                <p:oleObj name="Формула" r:id="rId19" imgW="35532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1000646"/>
                        <a:ext cx="2611438" cy="149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4013" name="Object 77"/>
          <p:cNvGraphicFramePr>
            <a:graphicFrameLocks noChangeAspect="1"/>
          </p:cNvGraphicFramePr>
          <p:nvPr/>
        </p:nvGraphicFramePr>
        <p:xfrm>
          <a:off x="5724128" y="1015772"/>
          <a:ext cx="3008013" cy="1549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980" name="Формула" r:id="rId21" imgW="838080" imgH="431640" progId="Equation.3">
                  <p:embed/>
                </p:oleObj>
              </mc:Choice>
              <mc:Fallback>
                <p:oleObj name="Формула" r:id="rId21" imgW="83808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1015772"/>
                        <a:ext cx="3008013" cy="1549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4014" name="Object 78"/>
          <p:cNvGraphicFramePr>
            <a:graphicFrameLocks noChangeAspect="1"/>
          </p:cNvGraphicFramePr>
          <p:nvPr/>
        </p:nvGraphicFramePr>
        <p:xfrm>
          <a:off x="3275856" y="5013176"/>
          <a:ext cx="5549415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981" name="Формула" r:id="rId23" imgW="1549080" imgH="431640" progId="Equation.3">
                  <p:embed/>
                </p:oleObj>
              </mc:Choice>
              <mc:Fallback>
                <p:oleObj name="Формула" r:id="rId23" imgW="1549080" imgH="431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5013176"/>
                        <a:ext cx="5549415" cy="144016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00FF00"/>
                          </a:gs>
                          <a:gs pos="50000">
                            <a:schemeClr val="bg1"/>
                          </a:gs>
                          <a:gs pos="100000">
                            <a:srgbClr val="00FF00"/>
                          </a:gs>
                        </a:gsLst>
                        <a:lin ang="27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4015" name="Object 79"/>
          <p:cNvGraphicFramePr>
            <a:graphicFrameLocks noChangeAspect="1"/>
          </p:cNvGraphicFramePr>
          <p:nvPr/>
        </p:nvGraphicFramePr>
        <p:xfrm>
          <a:off x="1474954" y="1028502"/>
          <a:ext cx="2088934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982" name="Формула" r:id="rId25" imgW="355320" imgH="203040" progId="Equation.3">
                  <p:embed/>
                </p:oleObj>
              </mc:Choice>
              <mc:Fallback>
                <p:oleObj name="Формула" r:id="rId25" imgW="355320" imgH="2030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954" y="1028502"/>
                        <a:ext cx="2088934" cy="1440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4016" name="Line 80"/>
          <p:cNvSpPr>
            <a:spLocks noChangeShapeType="1"/>
          </p:cNvSpPr>
          <p:nvPr/>
        </p:nvSpPr>
        <p:spPr bwMode="auto">
          <a:xfrm flipV="1">
            <a:off x="4632325" y="3368675"/>
            <a:ext cx="15875" cy="301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4017" name="Line 81"/>
          <p:cNvSpPr>
            <a:spLocks noChangeShapeType="1"/>
          </p:cNvSpPr>
          <p:nvPr/>
        </p:nvSpPr>
        <p:spPr bwMode="auto">
          <a:xfrm>
            <a:off x="1311275" y="3429000"/>
            <a:ext cx="2195513" cy="301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4018" name="Line 82"/>
          <p:cNvSpPr>
            <a:spLocks noChangeShapeType="1"/>
          </p:cNvSpPr>
          <p:nvPr/>
        </p:nvSpPr>
        <p:spPr bwMode="auto">
          <a:xfrm>
            <a:off x="5654675" y="3429000"/>
            <a:ext cx="2133600" cy="1587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424019" name="Object 83"/>
          <p:cNvGraphicFramePr>
            <a:graphicFrameLocks noChangeAspect="1"/>
          </p:cNvGraphicFramePr>
          <p:nvPr/>
        </p:nvGraphicFramePr>
        <p:xfrm>
          <a:off x="5868144" y="4797152"/>
          <a:ext cx="2979885" cy="1851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983" name="Формула" r:id="rId27" imgW="799920" imgH="431640" progId="Equation.3">
                  <p:embed/>
                </p:oleObj>
              </mc:Choice>
              <mc:Fallback>
                <p:oleObj name="Формула" r:id="rId27" imgW="799920" imgH="431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4797152"/>
                        <a:ext cx="2979885" cy="18513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4020" name="Object 84"/>
          <p:cNvGraphicFramePr>
            <a:graphicFrameLocks noChangeAspect="1"/>
          </p:cNvGraphicFramePr>
          <p:nvPr/>
        </p:nvGraphicFramePr>
        <p:xfrm>
          <a:off x="3347864" y="5013176"/>
          <a:ext cx="5481240" cy="1444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984" name="Формула" r:id="rId29" imgW="1511280" imgH="431640" progId="Equation.3">
                  <p:embed/>
                </p:oleObj>
              </mc:Choice>
              <mc:Fallback>
                <p:oleObj name="Формула" r:id="rId29" imgW="1511280" imgH="4316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5013176"/>
                        <a:ext cx="5481240" cy="144419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00FF00"/>
                          </a:gs>
                          <a:gs pos="50000">
                            <a:srgbClr val="FFFFFF"/>
                          </a:gs>
                          <a:gs pos="100000">
                            <a:srgbClr val="00FF00"/>
                          </a:gs>
                        </a:gsLst>
                        <a:lin ang="189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4021" name="Freeform 85"/>
          <p:cNvSpPr>
            <a:spLocks/>
          </p:cNvSpPr>
          <p:nvPr/>
        </p:nvSpPr>
        <p:spPr bwMode="auto">
          <a:xfrm>
            <a:off x="-8247063" y="2568575"/>
            <a:ext cx="23336251" cy="1641475"/>
          </a:xfrm>
          <a:custGeom>
            <a:avLst/>
            <a:gdLst/>
            <a:ahLst/>
            <a:cxnLst>
              <a:cxn ang="0">
                <a:pos x="84" y="229"/>
              </a:cxn>
              <a:cxn ang="0">
                <a:pos x="188" y="125"/>
              </a:cxn>
              <a:cxn ang="0">
                <a:pos x="1212" y="981"/>
              </a:cxn>
              <a:cxn ang="0">
                <a:pos x="2588" y="85"/>
              </a:cxn>
              <a:cxn ang="0">
                <a:pos x="3964" y="973"/>
              </a:cxn>
              <a:cxn ang="0">
                <a:pos x="5324" y="77"/>
              </a:cxn>
              <a:cxn ang="0">
                <a:pos x="6696" y="973"/>
              </a:cxn>
              <a:cxn ang="0">
                <a:pos x="8083" y="71"/>
              </a:cxn>
              <a:cxn ang="0">
                <a:pos x="9400" y="981"/>
              </a:cxn>
              <a:cxn ang="0">
                <a:pos x="10712" y="101"/>
              </a:cxn>
              <a:cxn ang="0">
                <a:pos x="12132" y="981"/>
              </a:cxn>
              <a:cxn ang="0">
                <a:pos x="13484" y="101"/>
              </a:cxn>
              <a:cxn ang="0">
                <a:pos x="14452" y="885"/>
              </a:cxn>
              <a:cxn ang="0">
                <a:pos x="14700" y="997"/>
              </a:cxn>
            </a:cxnLst>
            <a:rect l="0" t="0" r="r" b="b"/>
            <a:pathLst>
              <a:path w="14700" h="1034">
                <a:moveTo>
                  <a:pt x="84" y="229"/>
                </a:moveTo>
                <a:cubicBezTo>
                  <a:pt x="101" y="212"/>
                  <a:pt x="0" y="0"/>
                  <a:pt x="188" y="125"/>
                </a:cubicBezTo>
                <a:cubicBezTo>
                  <a:pt x="376" y="250"/>
                  <a:pt x="812" y="988"/>
                  <a:pt x="1212" y="981"/>
                </a:cubicBezTo>
                <a:cubicBezTo>
                  <a:pt x="1612" y="974"/>
                  <a:pt x="2129" y="86"/>
                  <a:pt x="2588" y="85"/>
                </a:cubicBezTo>
                <a:cubicBezTo>
                  <a:pt x="3047" y="84"/>
                  <a:pt x="3508" y="974"/>
                  <a:pt x="3964" y="973"/>
                </a:cubicBezTo>
                <a:cubicBezTo>
                  <a:pt x="4420" y="972"/>
                  <a:pt x="4869" y="77"/>
                  <a:pt x="5324" y="77"/>
                </a:cubicBezTo>
                <a:cubicBezTo>
                  <a:pt x="5779" y="77"/>
                  <a:pt x="6236" y="974"/>
                  <a:pt x="6696" y="973"/>
                </a:cubicBezTo>
                <a:cubicBezTo>
                  <a:pt x="7156" y="972"/>
                  <a:pt x="7632" y="70"/>
                  <a:pt x="8083" y="71"/>
                </a:cubicBezTo>
                <a:cubicBezTo>
                  <a:pt x="8534" y="72"/>
                  <a:pt x="8962" y="976"/>
                  <a:pt x="9400" y="981"/>
                </a:cubicBezTo>
                <a:cubicBezTo>
                  <a:pt x="9838" y="986"/>
                  <a:pt x="10257" y="101"/>
                  <a:pt x="10712" y="101"/>
                </a:cubicBezTo>
                <a:cubicBezTo>
                  <a:pt x="11167" y="101"/>
                  <a:pt x="11670" y="981"/>
                  <a:pt x="12132" y="981"/>
                </a:cubicBezTo>
                <a:cubicBezTo>
                  <a:pt x="12594" y="981"/>
                  <a:pt x="13097" y="117"/>
                  <a:pt x="13484" y="101"/>
                </a:cubicBezTo>
                <a:cubicBezTo>
                  <a:pt x="13871" y="85"/>
                  <a:pt x="14249" y="736"/>
                  <a:pt x="14452" y="885"/>
                </a:cubicBezTo>
                <a:cubicBezTo>
                  <a:pt x="14655" y="1034"/>
                  <a:pt x="14648" y="974"/>
                  <a:pt x="14700" y="997"/>
                </a:cubicBezTo>
              </a:path>
            </a:pathLst>
          </a:custGeom>
          <a:noFill/>
          <a:ln w="635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4022" name="Line 86"/>
          <p:cNvSpPr>
            <a:spLocks noChangeShapeType="1"/>
          </p:cNvSpPr>
          <p:nvPr/>
        </p:nvSpPr>
        <p:spPr bwMode="auto">
          <a:xfrm>
            <a:off x="7721600" y="3471863"/>
            <a:ext cx="2133600" cy="1587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8" name="Text Box 3"/>
          <p:cNvSpPr txBox="1">
            <a:spLocks noChangeArrowheads="1"/>
          </p:cNvSpPr>
          <p:nvPr/>
        </p:nvSpPr>
        <p:spPr bwMode="auto">
          <a:xfrm>
            <a:off x="179512" y="188640"/>
            <a:ext cx="8640960" cy="584775"/>
          </a:xfrm>
          <a:prstGeom prst="rect">
            <a:avLst/>
          </a:prstGeom>
          <a:ln>
            <a:solidFill>
              <a:srgbClr val="0000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u="sng" dirty="0" smtClean="0">
                <a:solidFill>
                  <a:srgbClr val="000099"/>
                </a:solidFill>
                <a:latin typeface="Georgia" pitchFamily="18" charset="0"/>
              </a:rPr>
              <a:t>Свойства  функции </a:t>
            </a:r>
            <a:r>
              <a:rPr lang="en-US" sz="3200" b="1" u="sng" dirty="0" smtClean="0">
                <a:solidFill>
                  <a:srgbClr val="000099"/>
                </a:solidFill>
                <a:latin typeface="Georgia" pitchFamily="18" charset="0"/>
              </a:rPr>
              <a:t>y = </a:t>
            </a:r>
            <a:r>
              <a:rPr lang="en-US" sz="3200" b="1" u="sng" dirty="0" err="1" smtClean="0">
                <a:solidFill>
                  <a:srgbClr val="000099"/>
                </a:solidFill>
                <a:latin typeface="Georgia" pitchFamily="18" charset="0"/>
              </a:rPr>
              <a:t>cos</a:t>
            </a:r>
            <a:r>
              <a:rPr lang="en-US" sz="3200" b="1" u="sng" dirty="0" smtClean="0">
                <a:solidFill>
                  <a:srgbClr val="000099"/>
                </a:solidFill>
                <a:latin typeface="Georgia" pitchFamily="18" charset="0"/>
              </a:rPr>
              <a:t> x</a:t>
            </a:r>
            <a:r>
              <a:rPr lang="ru-RU" sz="3200" b="1" u="sng" dirty="0" smtClean="0">
                <a:solidFill>
                  <a:srgbClr val="000099"/>
                </a:solidFill>
                <a:latin typeface="Georgia" pitchFamily="18" charset="0"/>
              </a:rPr>
              <a:t>:</a:t>
            </a:r>
            <a:endParaRPr lang="ru-RU" sz="3600" b="1" u="sng" dirty="0">
              <a:solidFill>
                <a:srgbClr val="000099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3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24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4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24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24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4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4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24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2000"/>
                                        <p:tgtEl>
                                          <p:spTgt spid="4240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4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424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24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4240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4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1000"/>
                                        <p:tgtEl>
                                          <p:spTgt spid="423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3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424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424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4240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4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1000"/>
                                        <p:tgtEl>
                                          <p:spTgt spid="424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4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4" dur="1000"/>
                                        <p:tgtEl>
                                          <p:spTgt spid="4240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7" dur="1000"/>
                                        <p:tgtEl>
                                          <p:spTgt spid="4240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424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23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424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424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424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24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24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240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24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2000"/>
                                        <p:tgtEl>
                                          <p:spTgt spid="4240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38" grpId="0" animBg="1"/>
      <p:bldP spid="423939" grpId="0" animBg="1"/>
      <p:bldP spid="423939" grpId="1" animBg="1"/>
      <p:bldP spid="424010" grpId="0" animBg="1"/>
      <p:bldP spid="424010" grpId="1" animBg="1"/>
      <p:bldP spid="424011" grpId="0" animBg="1"/>
      <p:bldP spid="424011" grpId="1" animBg="1"/>
      <p:bldP spid="424017" grpId="0" animBg="1"/>
      <p:bldP spid="424018" grpId="0" animBg="1"/>
      <p:bldP spid="424022" grpId="0" animBg="1"/>
      <p:bldP spid="424022" grpId="1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52</Words>
  <Application>Microsoft Office PowerPoint</Application>
  <PresentationFormat>Экран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Оформление по умолчанию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Малая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и начала анализа 10 класс</dc:subject>
  <dc:creator>Малая Елена Васильевна</dc:creator>
  <cp:lastModifiedBy>Юлия</cp:lastModifiedBy>
  <cp:revision>139</cp:revision>
  <dcterms:created xsi:type="dcterms:W3CDTF">2012-08-12T16:04:58Z</dcterms:created>
  <dcterms:modified xsi:type="dcterms:W3CDTF">2018-09-04T17:07:45Z</dcterms:modified>
</cp:coreProperties>
</file>