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303" r:id="rId2"/>
    <p:sldId id="256" r:id="rId3"/>
    <p:sldId id="270" r:id="rId4"/>
    <p:sldId id="259" r:id="rId5"/>
    <p:sldId id="291" r:id="rId6"/>
    <p:sldId id="262" r:id="rId7"/>
    <p:sldId id="261" r:id="rId8"/>
    <p:sldId id="258" r:id="rId9"/>
    <p:sldId id="260" r:id="rId10"/>
    <p:sldId id="263" r:id="rId11"/>
    <p:sldId id="264" r:id="rId12"/>
    <p:sldId id="295" r:id="rId13"/>
    <p:sldId id="297" r:id="rId14"/>
    <p:sldId id="299" r:id="rId15"/>
    <p:sldId id="301" r:id="rId16"/>
    <p:sldId id="304" r:id="rId17"/>
    <p:sldId id="305" r:id="rId18"/>
    <p:sldId id="306" r:id="rId19"/>
    <p:sldId id="307" r:id="rId20"/>
    <p:sldId id="308" r:id="rId21"/>
    <p:sldId id="309" r:id="rId22"/>
    <p:sldId id="310" r:id="rId23"/>
    <p:sldId id="311" r:id="rId24"/>
    <p:sldId id="312" r:id="rId25"/>
    <p:sldId id="314" r:id="rId26"/>
    <p:sldId id="315" r:id="rId27"/>
    <p:sldId id="317" r:id="rId28"/>
    <p:sldId id="31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4" Type="http://schemas.openxmlformats.org/officeDocument/2006/relationships/image" Target="../media/image5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30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614E4FB-6B95-4698-8C68-09A3417212E0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8703A-31AF-44B2-A1EB-81CB65DDED83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E4E9C-1141-4230-95DC-828221143EDC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D8D34-3154-4091-B309-FD4197065A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1B58A-681A-4016-845F-0B2CED3125B0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DC8CF-41B9-4292-87B0-2973A3FFD3B9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E3BED-347E-42D2-9077-17F794719063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068B0-A00A-465E-AB22-262DC0D89091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61286-0F0B-46C0-A7DB-6319215DBCD4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9E396-4906-419F-8E78-F63E429C3B7D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E78D9-44D8-41B8-8075-4437350B20D2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B2EDA-87B0-4CC7-9C64-688FC8EEB6C5}" type="slidenum">
              <a:rPr lang="ru-RU" altLang="ru-RU" smtClean="0">
                <a:solidFill>
                  <a:srgbClr val="000000"/>
                </a:solidFill>
              </a:rPr>
              <a:pPr/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F6379DE-E0E1-45D8-A06E-2361C08F840B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9615BDB-1C9B-42EE-A9E3-F54DD0783C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mathematics-repetition.com/wp-content/uploads/2012/06/pokaz-f2.jp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image" Target="../media/image24.wmf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20.wmf"/><Relationship Id="rId9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image" Target="../media/image29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wmf"/><Relationship Id="rId11" Type="http://schemas.openxmlformats.org/officeDocument/2006/relationships/image" Target="../media/image28.wmf"/><Relationship Id="rId5" Type="http://schemas.openxmlformats.org/officeDocument/2006/relationships/oleObject" Target="../embeddings/oleObject15.bin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25.wmf"/><Relationship Id="rId9" Type="http://schemas.openxmlformats.org/officeDocument/2006/relationships/image" Target="../media/image22.jpeg"/><Relationship Id="rId1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7.png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3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11" Type="http://schemas.openxmlformats.org/officeDocument/2006/relationships/image" Target="../media/image35.png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9.png"/><Relationship Id="rId4" Type="http://schemas.openxmlformats.org/officeDocument/2006/relationships/image" Target="../media/image38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image" Target="../media/image4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4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image" Target="../media/image4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45.png"/><Relationship Id="rId4" Type="http://schemas.openxmlformats.org/officeDocument/2006/relationships/image" Target="../media/image4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image" Target="../media/image47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4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49.png"/><Relationship Id="rId4" Type="http://schemas.openxmlformats.org/officeDocument/2006/relationships/image" Target="../media/image4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33.bin"/><Relationship Id="rId7" Type="http://schemas.openxmlformats.org/officeDocument/2006/relationships/image" Target="../media/image5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49.png"/><Relationship Id="rId4" Type="http://schemas.openxmlformats.org/officeDocument/2006/relationships/image" Target="../media/image4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56.jpeg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55.wmf"/><Relationship Id="rId5" Type="http://schemas.openxmlformats.org/officeDocument/2006/relationships/image" Target="../media/image52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54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9.bin"/><Relationship Id="rId7" Type="http://schemas.openxmlformats.org/officeDocument/2006/relationships/image" Target="../media/image57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3.wmf"/><Relationship Id="rId11" Type="http://schemas.openxmlformats.org/officeDocument/2006/relationships/image" Target="../media/image55.wmf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52.wmf"/><Relationship Id="rId9" Type="http://schemas.openxmlformats.org/officeDocument/2006/relationships/image" Target="../media/image5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8.png"/><Relationship Id="rId4" Type="http://schemas.openxmlformats.org/officeDocument/2006/relationships/image" Target="../media/image41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9.png"/><Relationship Id="rId5" Type="http://schemas.openxmlformats.org/officeDocument/2006/relationships/image" Target="../media/image51.wmf"/><Relationship Id="rId4" Type="http://schemas.openxmlformats.org/officeDocument/2006/relationships/image" Target="../media/image41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ematics-repetition.com/wp-content/uploads/2012/06/pokaz-f3.jpg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620688"/>
            <a:ext cx="846043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Независимая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переменная               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Вопросы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Наглядный способ задания функции  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графический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График четной функции симметричен относительно чего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График квадратичной функции называется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парабола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 обозначают буквой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D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область определения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Способ задания функции с помощью формулы              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аналитический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7.График какой функции  - прямая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линейной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8.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 какой функции речь? Чем больше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тем больше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у.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возрастающая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9.Свойство функции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(-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=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четность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lang="ru-RU" dirty="0" smtClean="0">
              <a:latin typeface="Arial" pitchFamily="34" charset="0"/>
              <a:ea typeface="Times New Roman" pitchFamily="18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10.Множество значений, принимаемых независимой переменной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        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область определения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11. Что обозначают буквой Е ?      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область значений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12. График нечетной функции симметричен относительно чего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начала координат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13.О чем речь? Чем меньше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тем больше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  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убывание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14.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Множество целых чисел - какая буква?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  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Z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15.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Точки пересечения графики функции с осью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нули функции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16.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Множество действительных чисел –какая буква?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17.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Свойство функции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(-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= - 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f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en-US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x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нечетность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04048" y="148137"/>
            <a:ext cx="1218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Вопросы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81779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одной координатной плоскости построить графики функций: y=2</a:t>
            </a:r>
            <a:r>
              <a:rPr lang="ru-RU" altLang="ru-RU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y=3</a:t>
            </a:r>
            <a:r>
              <a:rPr lang="ru-RU" altLang="ru-RU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y=5</a:t>
            </a:r>
            <a:r>
              <a:rPr lang="ru-RU" altLang="ru-RU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y=10</a:t>
            </a:r>
            <a:r>
              <a:rPr lang="ru-RU" altLang="ru-RU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3" name="Picture 4" descr="pokaz-f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3568" y="1700808"/>
            <a:ext cx="3331192" cy="472882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67944" y="1532985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Переменная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принимать любое значение (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 (y)=R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при этом значение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всегда будет больше нуля  (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 (y)=R+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76464" y="280842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Графики всех данных функций пересекают ось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Оу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точке (0; 1).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96253" y="4030217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  данные функции являются возрастающими, так как большему значению аргумента соответствует и большее значение функции.</a:t>
            </a:r>
          </a:p>
        </p:txBody>
      </p:sp>
    </p:spTree>
    <p:extLst>
      <p:ext uri="{BB962C8B-B14F-4D97-AF65-F5344CB8AC3E}">
        <p14:creationId xmlns:p14="http://schemas.microsoft.com/office/powerpoint/2010/main" val="352569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403648" y="692696"/>
                <a:ext cx="5328592" cy="5528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∙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у</m:t>
                        </m:r>
                      </m:sup>
                    </m:sSup>
                  </m:oMath>
                </a14:m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х+у</m:t>
                        </m:r>
                      </m:sup>
                    </m:sSup>
                  </m:oMath>
                </a14:m>
                <a:endParaRPr lang="ru-RU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у</m:t>
                        </m:r>
                      </m:sup>
                    </m:sSup>
                  </m:oMath>
                </a14:m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х−у</m:t>
                        </m:r>
                      </m:sup>
                    </m:sSup>
                  </m:oMath>
                </a14:m>
                <a:endParaRPr lang="ru-RU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ru-RU" sz="40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ru-RU" sz="4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а</m:t>
                            </m:r>
                          </m:e>
                          <m:sup>
                            <m:r>
                              <a:rPr lang="ru-RU" sz="4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х</m:t>
                            </m:r>
                          </m:sup>
                        </m:sSup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у</m:t>
                        </m:r>
                      </m:sup>
                    </m:sSup>
                    <m:r>
                      <a:rPr lang="ru-RU" sz="4000" b="0" i="1" smtClean="0">
                        <a:latin typeface="Cambria Math"/>
                        <a:cs typeface="Times New Roman" panose="02020603050405020304" pitchFamily="18" charset="0"/>
                      </a:rPr>
                      <m:t>= </m:t>
                    </m:r>
                    <m:sSup>
                      <m:sSupPr>
                        <m:ctrlP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х∙у</m:t>
                        </m:r>
                      </m:sup>
                    </m:sSup>
                  </m:oMath>
                </a14:m>
                <a:endParaRPr lang="ru-RU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𝑎𝑏</m:t>
                        </m:r>
                        <m:r>
                          <a:rPr lang="en-US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dirty="0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sz="40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sz="40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4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den>
                        </m:f>
                        <m:r>
                          <a:rPr lang="en-US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40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4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sz="4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den>
                          </m:f>
                          <m:r>
                            <a:rPr lang="en-US" sz="40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40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4000" b="0" i="1" smtClean="0">
                          <a:latin typeface="Cambria Math"/>
                          <a:cs typeface="Times New Roman" panose="02020603050405020304" pitchFamily="18" charset="0"/>
                        </a:rPr>
                        <m:t>=(</m:t>
                      </m:r>
                      <m:sSup>
                        <m:sSupPr>
                          <m:ctrlPr>
                            <a:rPr lang="en-US" sz="40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4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sz="4000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sz="40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4000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ru-RU" sz="4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692696"/>
                <a:ext cx="5328592" cy="5528116"/>
              </a:xfrm>
              <a:prstGeom prst="rect">
                <a:avLst/>
              </a:prstGeom>
              <a:blipFill rotWithShape="1">
                <a:blip r:embed="rId2"/>
                <a:stretch>
                  <a:fillRect l="-4005" t="-19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4716016" y="-27384"/>
            <a:ext cx="31606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степеней:</a:t>
            </a:r>
          </a:p>
        </p:txBody>
      </p:sp>
    </p:spTree>
    <p:extLst>
      <p:ext uri="{BB962C8B-B14F-4D97-AF65-F5344CB8AC3E}">
        <p14:creationId xmlns:p14="http://schemas.microsoft.com/office/powerpoint/2010/main" val="29652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Text Box 4"/>
          <p:cNvSpPr txBox="1">
            <a:spLocks noChangeArrowheads="1"/>
          </p:cNvSpPr>
          <p:nvPr/>
        </p:nvSpPr>
        <p:spPr bwMode="auto">
          <a:xfrm>
            <a:off x="468313" y="2636838"/>
            <a:ext cx="2590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ru-RU" altLang="ru-RU"/>
          </a:p>
        </p:txBody>
      </p:sp>
      <p:sp>
        <p:nvSpPr>
          <p:cNvPr id="203779" name="WordArt 6"/>
          <p:cNvSpPr>
            <a:spLocks noChangeArrowheads="1" noChangeShapeType="1" noTextEdit="1"/>
          </p:cNvSpPr>
          <p:nvPr/>
        </p:nvSpPr>
        <p:spPr bwMode="auto">
          <a:xfrm>
            <a:off x="971600" y="1052736"/>
            <a:ext cx="7488832" cy="83321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Показательная функция</a:t>
            </a:r>
          </a:p>
        </p:txBody>
      </p:sp>
      <p:sp>
        <p:nvSpPr>
          <p:cNvPr id="203780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332038"/>
            <a:ext cx="8229600" cy="2897187"/>
          </a:xfrm>
        </p:spPr>
        <p:txBody>
          <a:bodyPr>
            <a:normAutofit/>
          </a:bodyPr>
          <a:lstStyle/>
          <a:p>
            <a:pPr marL="45720" indent="0">
              <a:lnSpc>
                <a:spcPct val="90000"/>
              </a:lnSpc>
              <a:buNone/>
            </a:pPr>
            <a:endParaRPr lang="ru-RU" altLang="ru-RU" sz="2800" dirty="0"/>
          </a:p>
          <a:p>
            <a:pPr>
              <a:lnSpc>
                <a:spcPct val="90000"/>
              </a:lnSpc>
            </a:pPr>
            <a:r>
              <a:rPr lang="ru-RU" alt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" action="ppaction://noaction"/>
              </a:rPr>
              <a:t>Сравнение чисел с использованием свойств показательной функции</a:t>
            </a:r>
            <a:endParaRPr lang="ru-RU" alt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ru-RU" alt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Сравнение числа с 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а) </a:t>
            </a:r>
            <a:r>
              <a:rPr lang="ru-RU" alt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 action="ppaction://hlinksldjump"/>
              </a:rPr>
              <a:t>аналитический способ;</a:t>
            </a:r>
            <a:endParaRPr lang="ru-RU" alt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б) </a:t>
            </a:r>
            <a:r>
              <a:rPr lang="ru-RU" alt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" action="ppaction://noaction"/>
              </a:rPr>
              <a:t>графический способ.</a:t>
            </a:r>
            <a:endParaRPr lang="ru-RU" alt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ru-RU" altLang="ru-RU" sz="2800" dirty="0"/>
          </a:p>
          <a:p>
            <a:pPr>
              <a:lnSpc>
                <a:spcPct val="90000"/>
              </a:lnSpc>
            </a:pP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356217505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611560" y="476672"/>
            <a:ext cx="6202363" cy="1143000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4000" dirty="0"/>
              <a:t>Сравнить числа </a:t>
            </a:r>
          </a:p>
        </p:txBody>
      </p:sp>
      <p:graphicFrame>
        <p:nvGraphicFramePr>
          <p:cNvPr id="205829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084295556"/>
              </p:ext>
            </p:extLst>
          </p:nvPr>
        </p:nvGraphicFramePr>
        <p:xfrm>
          <a:off x="4942455" y="806450"/>
          <a:ext cx="188595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Формула" r:id="rId3" imgW="876300" imgH="482600" progId="Equation.3">
                  <p:embed/>
                </p:oleObj>
              </mc:Choice>
              <mc:Fallback>
                <p:oleObj name="Формула" r:id="rId3" imgW="876300" imgH="482600" progId="Equation.3">
                  <p:embed/>
                  <p:pic>
                    <p:nvPicPr>
                      <p:cNvPr id="0" name="Picture 3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2455" y="806450"/>
                        <a:ext cx="1885950" cy="1038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5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30348247"/>
              </p:ext>
            </p:extLst>
          </p:nvPr>
        </p:nvGraphicFramePr>
        <p:xfrm>
          <a:off x="611560" y="2636912"/>
          <a:ext cx="287972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4" name="Формула" r:id="rId5" imgW="1054100" imgH="241300" progId="Equation.3">
                  <p:embed/>
                </p:oleObj>
              </mc:Choice>
              <mc:Fallback>
                <p:oleObj name="Формула" r:id="rId5" imgW="1054100" imgH="241300" progId="Equation.3">
                  <p:embed/>
                  <p:pic>
                    <p:nvPicPr>
                      <p:cNvPr id="0" name="Picture 3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636912"/>
                        <a:ext cx="2879725" cy="658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899" name="Object 11" descr="Букет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630871989"/>
              </p:ext>
            </p:extLst>
          </p:nvPr>
        </p:nvGraphicFramePr>
        <p:xfrm>
          <a:off x="612576" y="3644900"/>
          <a:ext cx="1150938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Microsoft Equation 3.0" r:id="rId7" imgW="596641" imgH="393529" progId="Equation.3">
                  <p:embed/>
                </p:oleObj>
              </mc:Choice>
              <mc:Fallback>
                <p:oleObj name="Microsoft Equation 3.0" r:id="rId7" imgW="596641" imgH="393529" progId="Equation.3">
                  <p:embed/>
                  <p:pic>
                    <p:nvPicPr>
                      <p:cNvPr id="0" name="Picture 34" descr="Букет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76" y="3644900"/>
                        <a:ext cx="1150938" cy="758825"/>
                      </a:xfrm>
                      <a:prstGeom prst="rect">
                        <a:avLst/>
                      </a:prstGeom>
                      <a:blipFill dpi="0" rotWithShape="1">
                        <a:blip r:embed="rId9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904" name="Object 1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57226513"/>
              </p:ext>
            </p:extLst>
          </p:nvPr>
        </p:nvGraphicFramePr>
        <p:xfrm>
          <a:off x="5724128" y="2708920"/>
          <a:ext cx="2239962" cy="113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Формула" r:id="rId10" imgW="952087" imgH="482391" progId="Equation.3">
                  <p:embed/>
                </p:oleObj>
              </mc:Choice>
              <mc:Fallback>
                <p:oleObj name="Формула" r:id="rId10" imgW="952087" imgH="482391" progId="Equation.3">
                  <p:embed/>
                  <p:pic>
                    <p:nvPicPr>
                      <p:cNvPr id="0" name="Picture 3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2708920"/>
                        <a:ext cx="2239962" cy="1135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897" name="Text Box 9"/>
          <p:cNvSpPr txBox="1">
            <a:spLocks noChangeArrowheads="1"/>
          </p:cNvSpPr>
          <p:nvPr/>
        </p:nvSpPr>
        <p:spPr bwMode="auto">
          <a:xfrm>
            <a:off x="395288" y="1844675"/>
            <a:ext cx="252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3600" i="1" smtClean="0">
                <a:solidFill>
                  <a:srgbClr val="808080"/>
                </a:solidFill>
              </a:rPr>
              <a:t>Решение</a:t>
            </a:r>
          </a:p>
        </p:txBody>
      </p:sp>
      <p:sp>
        <p:nvSpPr>
          <p:cNvPr id="165911" name="Text Box 23"/>
          <p:cNvSpPr txBox="1">
            <a:spLocks noChangeArrowheads="1"/>
          </p:cNvSpPr>
          <p:nvPr/>
        </p:nvSpPr>
        <p:spPr bwMode="auto">
          <a:xfrm>
            <a:off x="468313" y="5229225"/>
            <a:ext cx="54721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3600" smtClean="0">
                <a:solidFill>
                  <a:srgbClr val="808080"/>
                </a:solidFill>
              </a:rPr>
              <a:t>Ответ:</a:t>
            </a:r>
            <a:r>
              <a:rPr lang="ru-RU" altLang="ru-RU" smtClean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165912" name="Object 24"/>
          <p:cNvGraphicFramePr>
            <a:graphicFrameLocks noChangeAspect="1"/>
          </p:cNvGraphicFramePr>
          <p:nvPr/>
        </p:nvGraphicFramePr>
        <p:xfrm>
          <a:off x="2195513" y="4868863"/>
          <a:ext cx="2239962" cy="113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Формула" r:id="rId12" imgW="952087" imgH="482391" progId="Equation.3">
                  <p:embed/>
                </p:oleObj>
              </mc:Choice>
              <mc:Fallback>
                <p:oleObj name="Формула" r:id="rId12" imgW="952087" imgH="482391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4868863"/>
                        <a:ext cx="2239962" cy="1135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4742292" y="22385"/>
            <a:ext cx="2042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dirty="0">
                <a:solidFill>
                  <a:schemeClr val="bg1"/>
                </a:solidFill>
              </a:rPr>
              <a:t>Задача 1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758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5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5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5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59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5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46" name="Oval 22"/>
          <p:cNvSpPr>
            <a:spLocks noChangeArrowheads="1"/>
          </p:cNvSpPr>
          <p:nvPr/>
        </p:nvSpPr>
        <p:spPr bwMode="auto">
          <a:xfrm>
            <a:off x="4764162" y="34290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05845" name="Oval 21"/>
          <p:cNvSpPr>
            <a:spLocks noChangeArrowheads="1"/>
          </p:cNvSpPr>
          <p:nvPr/>
        </p:nvSpPr>
        <p:spPr bwMode="auto">
          <a:xfrm>
            <a:off x="1811412" y="3573463"/>
            <a:ext cx="360362" cy="358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906895" y="414338"/>
            <a:ext cx="8229600" cy="1143000"/>
          </a:xfrm>
          <a:noFill/>
        </p:spPr>
        <p:txBody>
          <a:bodyPr>
            <a:normAutofit fontScale="90000"/>
          </a:bodyPr>
          <a:lstStyle/>
          <a:p>
            <a:pPr algn="l"/>
            <a:r>
              <a:rPr lang="ru-RU" altLang="ru-RU" u="sng" dirty="0">
                <a:solidFill>
                  <a:srgbClr val="0000FF"/>
                </a:solidFill>
              </a:rPr>
              <a:t/>
            </a:r>
            <a:br>
              <a:rPr lang="ru-RU" altLang="ru-RU" u="sng" dirty="0">
                <a:solidFill>
                  <a:srgbClr val="0000FF"/>
                </a:solidFill>
              </a:rPr>
            </a:br>
            <a:r>
              <a:rPr lang="ru-RU" altLang="ru-RU" dirty="0"/>
              <a:t>Сравнить число      с 1. </a:t>
            </a:r>
          </a:p>
        </p:txBody>
      </p:sp>
      <p:graphicFrame>
        <p:nvGraphicFramePr>
          <p:cNvPr id="206853" name="Object 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508956270"/>
              </p:ext>
            </p:extLst>
          </p:nvPr>
        </p:nvGraphicFramePr>
        <p:xfrm>
          <a:off x="4712711" y="743188"/>
          <a:ext cx="8731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Формула" r:id="rId3" imgW="215713" imgH="203024" progId="Equation.3">
                  <p:embed/>
                </p:oleObj>
              </mc:Choice>
              <mc:Fallback>
                <p:oleObj name="Формула" r:id="rId3" imgW="215713" imgH="203024" progId="Equation.3">
                  <p:embed/>
                  <p:pic>
                    <p:nvPicPr>
                      <p:cNvPr id="0" name="Picture 3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2711" y="743188"/>
                        <a:ext cx="873125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2" name="Object 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832512966"/>
              </p:ext>
            </p:extLst>
          </p:nvPr>
        </p:nvGraphicFramePr>
        <p:xfrm>
          <a:off x="768424" y="2619375"/>
          <a:ext cx="1296988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Формула" r:id="rId5" imgW="368140" imgH="203112" progId="Equation.3">
                  <p:embed/>
                </p:oleObj>
              </mc:Choice>
              <mc:Fallback>
                <p:oleObj name="Формула" r:id="rId5" imgW="368140" imgH="203112" progId="Equation.3">
                  <p:embed/>
                  <p:pic>
                    <p:nvPicPr>
                      <p:cNvPr id="0" name="Picture 3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424" y="2619375"/>
                        <a:ext cx="1296988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5" name="Object 11" descr="Букет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65401959"/>
              </p:ext>
            </p:extLst>
          </p:nvPr>
        </p:nvGraphicFramePr>
        <p:xfrm>
          <a:off x="768424" y="4327525"/>
          <a:ext cx="941388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Формула" r:id="rId7" imgW="355138" imgH="177569" progId="Equation.3">
                  <p:embed/>
                </p:oleObj>
              </mc:Choice>
              <mc:Fallback>
                <p:oleObj name="Формула" r:id="rId7" imgW="355138" imgH="177569" progId="Equation.3">
                  <p:embed/>
                  <p:pic>
                    <p:nvPicPr>
                      <p:cNvPr id="0" name="Picture 34" descr="Букет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424" y="4327525"/>
                        <a:ext cx="941388" cy="471488"/>
                      </a:xfrm>
                      <a:prstGeom prst="rect">
                        <a:avLst/>
                      </a:prstGeom>
                      <a:blipFill dpi="0" rotWithShape="1">
                        <a:blip r:embed="rId9"/>
                        <a:srcRect/>
                        <a:tile tx="0" ty="0" sx="100000" sy="100000" flip="none" algn="tl"/>
                      </a:blip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40" name="Object 1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950008802"/>
              </p:ext>
            </p:extLst>
          </p:nvPr>
        </p:nvGraphicFramePr>
        <p:xfrm>
          <a:off x="3869823" y="3197225"/>
          <a:ext cx="2160588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7" name="Формула" r:id="rId10" imgW="533169" imgH="203112" progId="Equation.3">
                  <p:embed/>
                </p:oleObj>
              </mc:Choice>
              <mc:Fallback>
                <p:oleObj name="Формула" r:id="rId10" imgW="533169" imgH="203112" progId="Equation.3">
                  <p:embed/>
                  <p:pic>
                    <p:nvPicPr>
                      <p:cNvPr id="0" name="Picture 3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9823" y="3197225"/>
                        <a:ext cx="2160588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31" name="Text Box 7"/>
          <p:cNvSpPr txBox="1">
            <a:spLocks noChangeArrowheads="1"/>
          </p:cNvSpPr>
          <p:nvPr/>
        </p:nvSpPr>
        <p:spPr bwMode="auto">
          <a:xfrm>
            <a:off x="395288" y="1557338"/>
            <a:ext cx="43211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3600" i="1" smtClean="0">
                <a:solidFill>
                  <a:srgbClr val="808080"/>
                </a:solidFill>
              </a:rPr>
              <a:t>Решение</a:t>
            </a:r>
          </a:p>
        </p:txBody>
      </p:sp>
      <p:sp>
        <p:nvSpPr>
          <p:cNvPr id="205834" name="Text Box 10"/>
          <p:cNvSpPr txBox="1">
            <a:spLocks noChangeArrowheads="1"/>
          </p:cNvSpPr>
          <p:nvPr/>
        </p:nvSpPr>
        <p:spPr bwMode="auto">
          <a:xfrm>
            <a:off x="1379612" y="3500438"/>
            <a:ext cx="12239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z="2800" smtClean="0">
                <a:solidFill>
                  <a:srgbClr val="000000"/>
                </a:solidFill>
              </a:rPr>
              <a:t>-5 &lt;  0</a:t>
            </a:r>
            <a:endParaRPr lang="ru-RU" altLang="ru-RU" sz="2800" smtClean="0">
              <a:solidFill>
                <a:srgbClr val="000000"/>
              </a:solidFill>
            </a:endParaRPr>
          </a:p>
        </p:txBody>
      </p:sp>
      <p:sp>
        <p:nvSpPr>
          <p:cNvPr id="205838" name="AutoShape 14"/>
          <p:cNvSpPr>
            <a:spLocks noChangeArrowheads="1"/>
          </p:cNvSpPr>
          <p:nvPr/>
        </p:nvSpPr>
        <p:spPr bwMode="auto">
          <a:xfrm>
            <a:off x="3179837" y="3500438"/>
            <a:ext cx="647700" cy="503237"/>
          </a:xfrm>
          <a:prstGeom prst="rightArrow">
            <a:avLst>
              <a:gd name="adj1" fmla="val 50000"/>
              <a:gd name="adj2" fmla="val 32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05839" name="AutoShape 15"/>
          <p:cNvSpPr>
            <a:spLocks noChangeArrowheads="1"/>
          </p:cNvSpPr>
          <p:nvPr/>
        </p:nvSpPr>
        <p:spPr bwMode="auto">
          <a:xfrm>
            <a:off x="6061149" y="3500438"/>
            <a:ext cx="647700" cy="503237"/>
          </a:xfrm>
          <a:prstGeom prst="rightArrow">
            <a:avLst>
              <a:gd name="adj1" fmla="val 50000"/>
              <a:gd name="adj2" fmla="val 321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000000"/>
              </a:solidFill>
            </a:endParaRPr>
          </a:p>
        </p:txBody>
      </p:sp>
      <p:graphicFrame>
        <p:nvGraphicFramePr>
          <p:cNvPr id="2058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863155"/>
              </p:ext>
            </p:extLst>
          </p:nvPr>
        </p:nvGraphicFramePr>
        <p:xfrm>
          <a:off x="7162874" y="3425825"/>
          <a:ext cx="12255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Формула" r:id="rId12" imgW="457002" imgH="203112" progId="Equation.3">
                  <p:embed/>
                </p:oleObj>
              </mc:Choice>
              <mc:Fallback>
                <p:oleObj name="Формула" r:id="rId12" imgW="457002" imgH="203112" progId="Equation.3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74" y="3425825"/>
                        <a:ext cx="122555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48" name="Line 24"/>
          <p:cNvSpPr>
            <a:spLocks noChangeShapeType="1"/>
          </p:cNvSpPr>
          <p:nvPr/>
        </p:nvSpPr>
        <p:spPr bwMode="auto">
          <a:xfrm>
            <a:off x="2892499" y="2565400"/>
            <a:ext cx="0" cy="2447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05849" name="Text Box 25"/>
          <p:cNvSpPr txBox="1">
            <a:spLocks noChangeArrowheads="1"/>
          </p:cNvSpPr>
          <p:nvPr/>
        </p:nvSpPr>
        <p:spPr bwMode="auto">
          <a:xfrm>
            <a:off x="323850" y="5229225"/>
            <a:ext cx="2087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3600" smtClean="0">
                <a:solidFill>
                  <a:srgbClr val="808080"/>
                </a:solidFill>
              </a:rPr>
              <a:t>Ответ:</a:t>
            </a:r>
            <a:r>
              <a:rPr lang="ru-RU" altLang="ru-RU" sz="2000" smtClean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205850" name="Object 26"/>
          <p:cNvGraphicFramePr>
            <a:graphicFrameLocks noChangeAspect="1"/>
          </p:cNvGraphicFramePr>
          <p:nvPr/>
        </p:nvGraphicFramePr>
        <p:xfrm>
          <a:off x="2195513" y="5300663"/>
          <a:ext cx="122555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Формула" r:id="rId14" imgW="457002" imgH="203112" progId="Equation.3">
                  <p:embed/>
                </p:oleObj>
              </mc:Choice>
              <mc:Fallback>
                <p:oleObj name="Формула" r:id="rId14" imgW="457002" imgH="203112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300663"/>
                        <a:ext cx="122555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742292" y="22385"/>
            <a:ext cx="2042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dirty="0">
                <a:solidFill>
                  <a:schemeClr val="bg1"/>
                </a:solidFill>
              </a:rPr>
              <a:t>Задача </a:t>
            </a:r>
            <a:r>
              <a:rPr lang="ru-RU" altLang="ru-RU" sz="3200" dirty="0" smtClean="0">
                <a:solidFill>
                  <a:schemeClr val="bg1"/>
                </a:solidFill>
              </a:rPr>
              <a:t>2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8918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5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5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0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0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6" grpId="0" animBg="1"/>
      <p:bldP spid="205845" grpId="0" animBg="1"/>
      <p:bldP spid="205834" grpId="0"/>
      <p:bldP spid="205838" grpId="0" animBg="1"/>
      <p:bldP spid="205839" grpId="0" animBg="1"/>
      <p:bldP spid="205848" grpId="0" animBg="1"/>
      <p:bldP spid="2058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73100" y="36630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4000" dirty="0">
                <a:solidFill>
                  <a:srgbClr val="0000FF"/>
                </a:solidFill>
              </a:rPr>
              <a:t/>
            </a:r>
            <a:br>
              <a:rPr lang="ru-RU" altLang="ru-RU" sz="4000" dirty="0">
                <a:solidFill>
                  <a:srgbClr val="0000FF"/>
                </a:solidFill>
              </a:rPr>
            </a:br>
            <a:r>
              <a:rPr lang="en-US" altLang="ru-RU" dirty="0" smtClean="0"/>
              <a:t>C</a:t>
            </a:r>
            <a:r>
              <a:rPr lang="ru-RU" altLang="ru-RU" dirty="0" err="1" smtClean="0"/>
              <a:t>равнить</a:t>
            </a:r>
            <a:r>
              <a:rPr lang="ru-RU" altLang="ru-RU" dirty="0" smtClean="0"/>
              <a:t> </a:t>
            </a:r>
            <a:r>
              <a:rPr lang="ru-RU" altLang="ru-RU" sz="4000" dirty="0"/>
              <a:t>число </a:t>
            </a:r>
            <a:r>
              <a:rPr lang="ru-RU" altLang="ru-RU" sz="4000" i="1" dirty="0">
                <a:solidFill>
                  <a:schemeClr val="hlink"/>
                </a:solidFill>
                <a:latin typeface="Times New Roman" pitchFamily="18" charset="0"/>
              </a:rPr>
              <a:t>р</a:t>
            </a:r>
            <a:r>
              <a:rPr lang="ru-RU" altLang="ru-RU" sz="4000" dirty="0"/>
              <a:t> с 1 </a:t>
            </a:r>
            <a:endParaRPr lang="ru-RU" altLang="ru-RU" sz="4000" u="sng" dirty="0">
              <a:solidFill>
                <a:srgbClr val="0000FF"/>
              </a:solidFill>
            </a:endParaRPr>
          </a:p>
        </p:txBody>
      </p:sp>
      <p:graphicFrame>
        <p:nvGraphicFramePr>
          <p:cNvPr id="207875" name="Object 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188645572"/>
              </p:ext>
            </p:extLst>
          </p:nvPr>
        </p:nvGraphicFramePr>
        <p:xfrm>
          <a:off x="6877050" y="1216024"/>
          <a:ext cx="71755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Формула" r:id="rId3" imgW="406224" imgH="469696" progId="Equation.3">
                  <p:embed/>
                </p:oleObj>
              </mc:Choice>
              <mc:Fallback>
                <p:oleObj name="Формула" r:id="rId3" imgW="406224" imgH="469696" progId="Equation.3">
                  <p:embed/>
                  <p:pic>
                    <p:nvPicPr>
                      <p:cNvPr id="0" name="Picture 1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1216024"/>
                        <a:ext cx="717550" cy="8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76" name="Object 11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355321481"/>
              </p:ext>
            </p:extLst>
          </p:nvPr>
        </p:nvGraphicFramePr>
        <p:xfrm>
          <a:off x="5623865" y="1989931"/>
          <a:ext cx="2794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Формула" r:id="rId5" imgW="152334" imgH="393529" progId="Equation.3">
                  <p:embed/>
                </p:oleObj>
              </mc:Choice>
              <mc:Fallback>
                <p:oleObj name="Формула" r:id="rId5" imgW="152334" imgH="393529" progId="Equation.3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3865" y="1989931"/>
                        <a:ext cx="279400" cy="719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90" name="Object 28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874003708"/>
              </p:ext>
            </p:extLst>
          </p:nvPr>
        </p:nvGraphicFramePr>
        <p:xfrm>
          <a:off x="1437481" y="1653021"/>
          <a:ext cx="4349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Формула" r:id="rId7" imgW="164957" imgH="190335" progId="Equation.3">
                  <p:embed/>
                </p:oleObj>
              </mc:Choice>
              <mc:Fallback>
                <p:oleObj name="Формула" r:id="rId7" imgW="164957" imgH="190335" progId="Equation.3">
                  <p:embed/>
                  <p:pic>
                    <p:nvPicPr>
                      <p:cNvPr id="0" name="Picture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7481" y="1653021"/>
                        <a:ext cx="434975" cy="503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77" name="Text Box 7"/>
          <p:cNvSpPr txBox="1">
            <a:spLocks noChangeArrowheads="1"/>
          </p:cNvSpPr>
          <p:nvPr/>
        </p:nvSpPr>
        <p:spPr bwMode="auto">
          <a:xfrm>
            <a:off x="6156325" y="1341438"/>
            <a:ext cx="863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3200" i="1" smtClean="0">
                <a:solidFill>
                  <a:srgbClr val="009999"/>
                </a:solidFill>
                <a:latin typeface="Times New Roman" pitchFamily="18" charset="0"/>
              </a:rPr>
              <a:t>р =</a:t>
            </a:r>
          </a:p>
        </p:txBody>
      </p:sp>
      <p:sp>
        <p:nvSpPr>
          <p:cNvPr id="207878" name="Text Box 9"/>
          <p:cNvSpPr txBox="1">
            <a:spLocks noChangeArrowheads="1"/>
          </p:cNvSpPr>
          <p:nvPr/>
        </p:nvSpPr>
        <p:spPr bwMode="auto">
          <a:xfrm>
            <a:off x="684213" y="2205038"/>
            <a:ext cx="37433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 &gt; 1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, то </a:t>
            </a:r>
            <a:b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функция у = 2</a:t>
            </a:r>
            <a:r>
              <a:rPr lang="en-US" altLang="ru-RU" sz="2800" baseline="50000" dirty="0" smtClean="0">
                <a:solidFill>
                  <a:srgbClr val="000000"/>
                </a:solidFill>
                <a:latin typeface="Times New Roman" pitchFamily="18" charset="0"/>
              </a:rPr>
              <a:t>t</a:t>
            </a:r>
            <a:r>
              <a:rPr lang="en-US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 –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возрастающая.</a:t>
            </a:r>
          </a:p>
        </p:txBody>
      </p:sp>
      <p:sp>
        <p:nvSpPr>
          <p:cNvPr id="207879" name="Text Box 10"/>
          <p:cNvSpPr txBox="1">
            <a:spLocks noChangeArrowheads="1"/>
          </p:cNvSpPr>
          <p:nvPr/>
        </p:nvSpPr>
        <p:spPr bwMode="auto">
          <a:xfrm>
            <a:off x="4932040" y="2122920"/>
            <a:ext cx="3024188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 0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&lt;   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&lt; 1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, то </a:t>
            </a:r>
            <a:b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функция у = </a:t>
            </a:r>
            <a:r>
              <a:rPr lang="en-US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 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–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</a:rPr>
              <a:t> убывающая</a:t>
            </a:r>
          </a:p>
        </p:txBody>
      </p:sp>
      <p:sp>
        <p:nvSpPr>
          <p:cNvPr id="207880" name="Text Box 15"/>
          <p:cNvSpPr txBox="1">
            <a:spLocks noChangeArrowheads="1"/>
          </p:cNvSpPr>
          <p:nvPr/>
        </p:nvSpPr>
        <p:spPr bwMode="auto">
          <a:xfrm>
            <a:off x="468313" y="5805488"/>
            <a:ext cx="2808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srgbClr val="808080"/>
                </a:solidFill>
              </a:rPr>
              <a:t>Ответ:</a:t>
            </a:r>
            <a:r>
              <a:rPr lang="ru-RU" altLang="ru-RU" sz="2800" smtClean="0">
                <a:solidFill>
                  <a:srgbClr val="000000"/>
                </a:solidFill>
              </a:rPr>
              <a:t> 2</a:t>
            </a:r>
            <a:r>
              <a:rPr lang="ru-RU" altLang="ru-RU" sz="2800" baseline="50000" smtClean="0">
                <a:solidFill>
                  <a:srgbClr val="000000"/>
                </a:solidFill>
              </a:rPr>
              <a:t>3</a:t>
            </a:r>
            <a:r>
              <a:rPr lang="ru-RU" altLang="ru-RU" sz="2800" smtClean="0">
                <a:solidFill>
                  <a:srgbClr val="000000"/>
                </a:solidFill>
              </a:rPr>
              <a:t> </a:t>
            </a:r>
            <a:r>
              <a:rPr lang="en-US" altLang="ru-RU" sz="2800" smtClean="0">
                <a:solidFill>
                  <a:srgbClr val="000000"/>
                </a:solidFill>
              </a:rPr>
              <a:t>&gt; </a:t>
            </a:r>
            <a:r>
              <a:rPr lang="ru-RU" altLang="ru-RU" sz="2800" smtClean="0">
                <a:solidFill>
                  <a:srgbClr val="000000"/>
                </a:solidFill>
              </a:rPr>
              <a:t>1.</a:t>
            </a:r>
          </a:p>
        </p:txBody>
      </p:sp>
      <p:sp>
        <p:nvSpPr>
          <p:cNvPr id="207881" name="Line 16"/>
          <p:cNvSpPr>
            <a:spLocks noChangeShapeType="1"/>
          </p:cNvSpPr>
          <p:nvPr/>
        </p:nvSpPr>
        <p:spPr bwMode="auto">
          <a:xfrm>
            <a:off x="4500563" y="1557338"/>
            <a:ext cx="0" cy="5040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07882" name="Text Box 17"/>
          <p:cNvSpPr txBox="1">
            <a:spLocks noChangeArrowheads="1"/>
          </p:cNvSpPr>
          <p:nvPr/>
        </p:nvSpPr>
        <p:spPr bwMode="auto">
          <a:xfrm>
            <a:off x="4787900" y="6092825"/>
            <a:ext cx="46815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800" smtClean="0">
                <a:solidFill>
                  <a:srgbClr val="808080"/>
                </a:solidFill>
              </a:rPr>
              <a:t>Ответ:</a:t>
            </a:r>
            <a:r>
              <a:rPr lang="ru-RU" altLang="ru-RU" sz="2800" smtClean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207883" name="Object 18"/>
          <p:cNvGraphicFramePr>
            <a:graphicFrameLocks noChangeAspect="1"/>
          </p:cNvGraphicFramePr>
          <p:nvPr/>
        </p:nvGraphicFramePr>
        <p:xfrm>
          <a:off x="5997575" y="5778500"/>
          <a:ext cx="93503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Формула" r:id="rId9" imgW="406224" imgH="469696" progId="Equation.3">
                  <p:embed/>
                </p:oleObj>
              </mc:Choice>
              <mc:Fallback>
                <p:oleObj name="Формула" r:id="rId9" imgW="406224" imgH="469696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7575" y="5778500"/>
                        <a:ext cx="935038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hlink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84" name="Text Box 19"/>
          <p:cNvSpPr txBox="1">
            <a:spLocks noChangeArrowheads="1"/>
          </p:cNvSpPr>
          <p:nvPr/>
        </p:nvSpPr>
        <p:spPr bwMode="auto">
          <a:xfrm>
            <a:off x="6659563" y="6092825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z="2800" smtClean="0">
                <a:solidFill>
                  <a:srgbClr val="000000"/>
                </a:solidFill>
              </a:rPr>
              <a:t>&gt; 1</a:t>
            </a:r>
            <a:endParaRPr lang="ru-RU" altLang="ru-RU" sz="2800" smtClean="0">
              <a:solidFill>
                <a:srgbClr val="000000"/>
              </a:solidFill>
            </a:endParaRPr>
          </a:p>
        </p:txBody>
      </p:sp>
      <p:pic>
        <p:nvPicPr>
          <p:cNvPr id="207885" name="Picture 2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349500"/>
            <a:ext cx="752475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86" name="Picture 2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789363"/>
            <a:ext cx="2016125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887" name="Picture 2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789363"/>
            <a:ext cx="2303463" cy="197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7889" name="Text Box 27"/>
          <p:cNvSpPr txBox="1">
            <a:spLocks noChangeArrowheads="1"/>
          </p:cNvSpPr>
          <p:nvPr/>
        </p:nvSpPr>
        <p:spPr bwMode="auto">
          <a:xfrm>
            <a:off x="684213" y="1557338"/>
            <a:ext cx="863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3200" i="1" smtClean="0">
                <a:solidFill>
                  <a:srgbClr val="009999"/>
                </a:solidFill>
                <a:latin typeface="Times New Roman" pitchFamily="18" charset="0"/>
              </a:rPr>
              <a:t>р =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742292" y="22385"/>
            <a:ext cx="20425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3200" dirty="0">
                <a:solidFill>
                  <a:schemeClr val="bg1"/>
                </a:solidFill>
              </a:rPr>
              <a:t>Задача </a:t>
            </a:r>
            <a:r>
              <a:rPr lang="ru-RU" altLang="ru-RU" sz="3200" dirty="0" smtClean="0">
                <a:solidFill>
                  <a:schemeClr val="bg1"/>
                </a:solidFill>
              </a:rPr>
              <a:t>3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9391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539552" y="836712"/>
            <a:ext cx="8229600" cy="1143000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Выяснить, является ли функция возрастающей (убывающей)</a:t>
            </a:r>
            <a:endParaRPr lang="ru-RU" sz="28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graphicFrame>
        <p:nvGraphicFramePr>
          <p:cNvPr id="38923" name="Object 1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6353175" y="4786313"/>
          <a:ext cx="2790825" cy="1423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17" name="Формула" r:id="rId3" imgW="317160" imgH="393480" progId="Equation.3">
                  <p:embed/>
                </p:oleObj>
              </mc:Choice>
              <mc:Fallback>
                <p:oleObj name="Формула" r:id="rId3" imgW="317160" imgH="393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3175" y="4786313"/>
                        <a:ext cx="2790825" cy="1423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928662" y="4286256"/>
            <a:ext cx="676751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baseline="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 возрастающая, т.к. 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1428728" y="2143116"/>
            <a:ext cx="4844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357430"/>
            <a:ext cx="3071835" cy="11756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0" y="2952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60" name="Rectangle 8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Выяснить, является ли функция возрастающей (убывающей)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928662" y="4357694"/>
            <a:ext cx="770572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 убывающая, т.к.  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1411288" y="1930400"/>
            <a:ext cx="4844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357430"/>
            <a:ext cx="3214710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74757" name="Rectangle 5"/>
          <p:cNvSpPr>
            <a:spLocks noChangeArrowheads="1"/>
          </p:cNvSpPr>
          <p:nvPr/>
        </p:nvSpPr>
        <p:spPr bwMode="auto">
          <a:xfrm>
            <a:off x="0" y="209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86446" y="5143512"/>
            <a:ext cx="29289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 0,57 &lt;1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 autoUpdateAnimBg="0"/>
      <p:bldP spid="49159" grpId="0" autoUpdateAnimBg="0"/>
      <p:bldP spid="49161" grpId="0" autoUpdateAnimBg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4" name="Rectangle 2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 eaLnBrk="1" hangingPunct="1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Выяснить, является ли функция возрастающей (убывающей)</a:t>
            </a:r>
            <a:endParaRPr lang="ru-RU" sz="2800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graphicFrame>
        <p:nvGraphicFramePr>
          <p:cNvPr id="3074" name="Object 1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4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6" name="Object 1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338505459"/>
              </p:ext>
            </p:extLst>
          </p:nvPr>
        </p:nvGraphicFramePr>
        <p:xfrm>
          <a:off x="6261076" y="4721749"/>
          <a:ext cx="2303462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5" name="Формула" r:id="rId5" imgW="749160" imgH="469800" progId="Equation.3">
                  <p:embed/>
                </p:oleObj>
              </mc:Choice>
              <mc:Fallback>
                <p:oleObj name="Формула" r:id="rId5" imgW="749160" imgH="469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076" y="4721749"/>
                        <a:ext cx="2303462" cy="144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1142976" y="4071942"/>
            <a:ext cx="51181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 возрастающая, т.к. 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1785918" y="2071678"/>
            <a:ext cx="4988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2348880"/>
            <a:ext cx="3016527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11" name="Прямоугольник 10"/>
          <p:cNvSpPr/>
          <p:nvPr/>
        </p:nvSpPr>
        <p:spPr>
          <a:xfrm>
            <a:off x="7286644" y="4075418"/>
            <a:ext cx="11368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&gt; 1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4" grpId="0" autoUpdateAnimBg="0"/>
      <p:bldP spid="44039" grpId="0" autoUpdateAnimBg="0"/>
      <p:bldP spid="44055" grpId="0" autoUpdateAnimBg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4" name="Rectangle 2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Сравнить</a:t>
            </a:r>
            <a:endParaRPr lang="ru-RU" sz="3600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graphicFrame>
        <p:nvGraphicFramePr>
          <p:cNvPr id="3074" name="Object 1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8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093"/>
          <a:stretch>
            <a:fillRect/>
          </a:stretch>
        </p:blipFill>
        <p:spPr bwMode="auto">
          <a:xfrm>
            <a:off x="2500298" y="2285992"/>
            <a:ext cx="4210080" cy="1214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5072066" y="4929198"/>
          <a:ext cx="3230571" cy="1249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Формула" r:id="rId6" imgW="711200" imgH="228600" progId="Equation.3">
                  <p:embed/>
                </p:oleObj>
              </mc:Choice>
              <mc:Fallback>
                <p:oleObj name="Формула" r:id="rId6" imgW="7112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4929198"/>
                        <a:ext cx="3230571" cy="12499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36912"/>
            <a:ext cx="7103343" cy="30243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Показательная функция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648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4" name="Rectangle 2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Сравнить</a:t>
            </a:r>
            <a:endParaRPr lang="ru-RU" sz="3600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graphicFrame>
        <p:nvGraphicFramePr>
          <p:cNvPr id="3074" name="Object 1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2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4929190" y="4643446"/>
          <a:ext cx="3671335" cy="1462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3" name="Формула" r:id="rId5" imgW="533160" imgH="304560" progId="Equation.3">
                  <p:embed/>
                </p:oleObj>
              </mc:Choice>
              <mc:Fallback>
                <p:oleObj name="Формула" r:id="rId5" imgW="533160" imgH="3045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4643446"/>
                        <a:ext cx="3671335" cy="14621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7829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285992"/>
            <a:ext cx="4071966" cy="1428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4" name="Rectangle 2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Сравнить с единицей</a:t>
            </a:r>
            <a:endParaRPr lang="ru-RU" sz="3600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graphicFrame>
        <p:nvGraphicFramePr>
          <p:cNvPr id="3074" name="Object 1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6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9599"/>
          <a:stretch>
            <a:fillRect/>
          </a:stretch>
        </p:blipFill>
        <p:spPr bwMode="auto">
          <a:xfrm>
            <a:off x="3143240" y="2285992"/>
            <a:ext cx="2643206" cy="14287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4929190" y="5000636"/>
          <a:ext cx="3678232" cy="1373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7" name="Формула" r:id="rId6" imgW="558558" imgH="253890" progId="Equation.3">
                  <p:embed/>
                </p:oleObj>
              </mc:Choice>
              <mc:Fallback>
                <p:oleObj name="Формула" r:id="rId6" imgW="558558" imgH="25389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5000636"/>
                        <a:ext cx="3678232" cy="13731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9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4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4" name="Rectangle 2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Сравнить с единицей</a:t>
            </a:r>
            <a:endParaRPr lang="ru-RU" sz="3600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graphicFrame>
        <p:nvGraphicFramePr>
          <p:cNvPr id="3074" name="Object 1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0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4026"/>
          <a:stretch>
            <a:fillRect/>
          </a:stretch>
        </p:blipFill>
        <p:spPr bwMode="auto">
          <a:xfrm>
            <a:off x="3214678" y="2071678"/>
            <a:ext cx="3143272" cy="15001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5143504" y="4929198"/>
          <a:ext cx="3417264" cy="13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1" name="Формула" r:id="rId6" imgW="558800" imgH="228600" progId="Equation.3">
                  <p:embed/>
                </p:oleObj>
              </mc:Choice>
              <mc:Fallback>
                <p:oleObj name="Формула" r:id="rId6" imgW="5588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4" y="4929198"/>
                        <a:ext cx="3417264" cy="135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0" descr="MCj0404643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>
            <a:off x="357158" y="4643446"/>
            <a:ext cx="2071688" cy="1762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00034" y="642918"/>
            <a:ext cx="8229600" cy="1060472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рисунке изображены графики показательных функций. Соотнесите график функции с формулой</a:t>
            </a:r>
          </a:p>
        </p:txBody>
      </p:sp>
      <p:pic>
        <p:nvPicPr>
          <p:cNvPr id="8199" name="Picture 3" descr="ОУ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383506" y="1600200"/>
            <a:ext cx="2185988" cy="2185988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8196" name="Object 2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311900" y="2573338"/>
          <a:ext cx="711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0" name="Формула" r:id="rId4" imgW="710891" imgH="241195" progId="Equation.3">
                  <p:embed/>
                </p:oleObj>
              </mc:Choice>
              <mc:Fallback>
                <p:oleObj name="Формула" r:id="rId4" imgW="710891" imgH="241195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2573338"/>
                        <a:ext cx="711200" cy="2413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2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242175" y="3933825"/>
          <a:ext cx="10683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1" name="Формула" r:id="rId6" imgW="596900" imgH="241300" progId="Equation.3">
                  <p:embed/>
                </p:oleObj>
              </mc:Choice>
              <mc:Fallback>
                <p:oleObj name="Формула" r:id="rId6" imgW="596900" imgH="241300" progId="Equation.3">
                  <p:embed/>
                  <p:pic>
                    <p:nvPicPr>
                      <p:cNvPr id="0" name="Object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175" y="3933825"/>
                        <a:ext cx="1068388" cy="4318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7072330" y="1857364"/>
          <a:ext cx="13430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2" name="Формула" r:id="rId8" imgW="710891" imgH="241195" progId="Equation.3">
                  <p:embed/>
                </p:oleObj>
              </mc:Choice>
              <mc:Fallback>
                <p:oleObj name="Формула" r:id="rId8" imgW="710891" imgH="24119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30" y="1857364"/>
                        <a:ext cx="1343025" cy="447675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2" name="Rectangle 1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3" name="Rectangle 1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5" name="Object 18"/>
          <p:cNvGraphicFramePr>
            <a:graphicFrameLocks noChangeAspect="1"/>
          </p:cNvGraphicFramePr>
          <p:nvPr/>
        </p:nvGraphicFramePr>
        <p:xfrm>
          <a:off x="7019925" y="4941888"/>
          <a:ext cx="14398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73" name="Формула" r:id="rId10" imgW="596900" imgH="241300" progId="Equation.3">
                  <p:embed/>
                </p:oleObj>
              </mc:Choice>
              <mc:Fallback>
                <p:oleObj name="Формула" r:id="rId10" imgW="596900" imgH="2413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4941888"/>
                        <a:ext cx="1439863" cy="447675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4" name="Text Box 26"/>
          <p:cNvSpPr txBox="1">
            <a:spLocks noChangeArrowheads="1"/>
          </p:cNvSpPr>
          <p:nvPr/>
        </p:nvSpPr>
        <p:spPr bwMode="auto">
          <a:xfrm>
            <a:off x="6572264" y="1928802"/>
            <a:ext cx="352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Comic Sans MS" pitchFamily="66" charset="0"/>
              </a:rPr>
              <a:t>1.</a:t>
            </a:r>
          </a:p>
        </p:txBody>
      </p:sp>
      <p:sp>
        <p:nvSpPr>
          <p:cNvPr id="8205" name="Text Box 27"/>
          <p:cNvSpPr txBox="1">
            <a:spLocks noChangeArrowheads="1"/>
          </p:cNvSpPr>
          <p:nvPr/>
        </p:nvSpPr>
        <p:spPr bwMode="auto">
          <a:xfrm>
            <a:off x="6408738" y="2924175"/>
            <a:ext cx="463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Comic Sans MS" pitchFamily="66" charset="0"/>
              </a:rPr>
              <a:t> 2.</a:t>
            </a:r>
          </a:p>
        </p:txBody>
      </p:sp>
      <p:sp>
        <p:nvSpPr>
          <p:cNvPr id="8206" name="Text Box 28"/>
          <p:cNvSpPr txBox="1">
            <a:spLocks noChangeArrowheads="1"/>
          </p:cNvSpPr>
          <p:nvPr/>
        </p:nvSpPr>
        <p:spPr bwMode="auto">
          <a:xfrm>
            <a:off x="6408738" y="3933825"/>
            <a:ext cx="463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Comic Sans MS" pitchFamily="66" charset="0"/>
              </a:rPr>
              <a:t> 3.</a:t>
            </a:r>
          </a:p>
        </p:txBody>
      </p:sp>
      <p:sp>
        <p:nvSpPr>
          <p:cNvPr id="8207" name="Text Box 29"/>
          <p:cNvSpPr txBox="1">
            <a:spLocks noChangeArrowheads="1"/>
          </p:cNvSpPr>
          <p:nvPr/>
        </p:nvSpPr>
        <p:spPr bwMode="auto">
          <a:xfrm>
            <a:off x="6516688" y="4941888"/>
            <a:ext cx="3921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Comic Sans MS" pitchFamily="66" charset="0"/>
              </a:rPr>
              <a:t>4.</a:t>
            </a:r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61 -0.12616 L 0.02952 0.42245 C 0.04792 0.54213 0.03472 0.62314 0.00052 0.65231 C -0.04392 0.67476 -0.09878 0.64907 -0.1651 0.55601 L -0.46475 0.17314 " pathEditMode="relative" rAng="3700923" ptsTypes="FffFF">
                                      <p:cBhvr>
                                        <p:cTn id="6" dur="2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100" y="4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500034" y="571480"/>
            <a:ext cx="8229600" cy="1001771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рисунке изображены графики показательных функций. Соотнесите график функции с формулой</a:t>
            </a:r>
          </a:p>
        </p:txBody>
      </p:sp>
      <p:graphicFrame>
        <p:nvGraphicFramePr>
          <p:cNvPr id="9220" name="Object 11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120900" y="2573338"/>
          <a:ext cx="7112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4" name="Формула" r:id="rId3" imgW="710891" imgH="241195" progId="Equation.3">
                  <p:embed/>
                </p:oleObj>
              </mc:Choice>
              <mc:Fallback>
                <p:oleObj name="Формула" r:id="rId3" imgW="710891" imgH="24119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0900" y="2573338"/>
                        <a:ext cx="711200" cy="2413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1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242175" y="3933825"/>
          <a:ext cx="10683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5" name="Формула" r:id="rId5" imgW="596900" imgH="241300" progId="Equation.3">
                  <p:embed/>
                </p:oleObj>
              </mc:Choice>
              <mc:Fallback>
                <p:oleObj name="Формула" r:id="rId5" imgW="596900" imgH="241300" progId="Equation.3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2175" y="3933825"/>
                        <a:ext cx="1068388" cy="431800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3" name="Picture 4" descr="ОУ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569913" y="1643050"/>
            <a:ext cx="5418137" cy="4857784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9218" name="Object 6"/>
          <p:cNvGraphicFramePr>
            <a:graphicFrameLocks noChangeAspect="1"/>
          </p:cNvGraphicFramePr>
          <p:nvPr/>
        </p:nvGraphicFramePr>
        <p:xfrm>
          <a:off x="7072330" y="1857364"/>
          <a:ext cx="13430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6" name="Формула" r:id="rId8" imgW="710891" imgH="241195" progId="Equation.3">
                  <p:embed/>
                </p:oleObj>
              </mc:Choice>
              <mc:Fallback>
                <p:oleObj name="Формула" r:id="rId8" imgW="710891" imgH="24119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30" y="1857364"/>
                        <a:ext cx="1343025" cy="447675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6" name="Rectangle 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3738" name="Object 10"/>
          <p:cNvGraphicFramePr>
            <a:graphicFrameLocks noChangeAspect="1"/>
          </p:cNvGraphicFramePr>
          <p:nvPr/>
        </p:nvGraphicFramePr>
        <p:xfrm>
          <a:off x="7019925" y="4941888"/>
          <a:ext cx="14398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7" name="Формула" r:id="rId10" imgW="596900" imgH="241300" progId="Equation.3">
                  <p:embed/>
                </p:oleObj>
              </mc:Choice>
              <mc:Fallback>
                <p:oleObj name="Формула" r:id="rId10" imgW="596900" imgH="241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4941888"/>
                        <a:ext cx="1439863" cy="447675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6500826" y="1928802"/>
            <a:ext cx="3524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Comic Sans MS" pitchFamily="66" charset="0"/>
              </a:rPr>
              <a:t>1.</a:t>
            </a:r>
          </a:p>
        </p:txBody>
      </p:sp>
      <p:sp>
        <p:nvSpPr>
          <p:cNvPr id="9229" name="Text Box 16"/>
          <p:cNvSpPr txBox="1">
            <a:spLocks noChangeArrowheads="1"/>
          </p:cNvSpPr>
          <p:nvPr/>
        </p:nvSpPr>
        <p:spPr bwMode="auto">
          <a:xfrm>
            <a:off x="6408738" y="2924175"/>
            <a:ext cx="463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omic Sans MS" pitchFamily="66" charset="0"/>
              </a:rPr>
              <a:t> 2.</a:t>
            </a:r>
          </a:p>
        </p:txBody>
      </p:sp>
      <p:sp>
        <p:nvSpPr>
          <p:cNvPr id="9230" name="Text Box 17"/>
          <p:cNvSpPr txBox="1">
            <a:spLocks noChangeArrowheads="1"/>
          </p:cNvSpPr>
          <p:nvPr/>
        </p:nvSpPr>
        <p:spPr bwMode="auto">
          <a:xfrm>
            <a:off x="6408738" y="3933825"/>
            <a:ext cx="463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omic Sans MS" pitchFamily="66" charset="0"/>
              </a:rPr>
              <a:t> 3.</a:t>
            </a:r>
          </a:p>
        </p:txBody>
      </p:sp>
      <p:sp>
        <p:nvSpPr>
          <p:cNvPr id="9231" name="Text Box 18"/>
          <p:cNvSpPr txBox="1">
            <a:spLocks noChangeArrowheads="1"/>
          </p:cNvSpPr>
          <p:nvPr/>
        </p:nvSpPr>
        <p:spPr bwMode="auto">
          <a:xfrm>
            <a:off x="6516688" y="4941888"/>
            <a:ext cx="3921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latin typeface="Comic Sans MS" pitchFamily="66" charset="0"/>
              </a:rPr>
              <a:t>4.</a:t>
            </a:r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64 0.04069 L -0.32274 0.030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4" name="Rectangle 2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Сравнить с единицей</a:t>
            </a:r>
            <a:endParaRPr lang="ru-RU" sz="3600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graphicFrame>
        <p:nvGraphicFramePr>
          <p:cNvPr id="3074" name="Object 1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3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714620"/>
            <a:ext cx="375983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4" name="Rectangle 22"/>
          <p:cNvSpPr>
            <a:spLocks noGrp="1" noChangeArrowheads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Решить графически уравнение</a:t>
            </a:r>
            <a:endParaRPr lang="ru-RU" sz="3600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graphicFrame>
        <p:nvGraphicFramePr>
          <p:cNvPr id="3074" name="Object 1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7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" name="Picture 10" descr="MCj0404643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285720" y="4572008"/>
            <a:ext cx="2071688" cy="1762125"/>
          </a:xfrm>
          <a:prstGeom prst="rect">
            <a:avLst/>
          </a:prstGeom>
          <a:noFill/>
        </p:spPr>
      </p:pic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647"/>
          <a:stretch>
            <a:fillRect/>
          </a:stretch>
        </p:blipFill>
        <p:spPr bwMode="auto">
          <a:xfrm>
            <a:off x="2643174" y="2500306"/>
            <a:ext cx="407196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/>
          <p:cNvPicPr>
            <a:picLocks noChangeAspect="1" noChangeArrowheads="1"/>
          </p:cNvPicPr>
          <p:nvPr/>
        </p:nvPicPr>
        <p:blipFill>
          <a:blip r:embed="rId2" cstate="print"/>
          <a:srcRect l="32775" t="21735" r="29425" b="28181"/>
          <a:stretch>
            <a:fillRect/>
          </a:stretch>
        </p:blipFill>
        <p:spPr bwMode="auto">
          <a:xfrm>
            <a:off x="1403648" y="1628800"/>
            <a:ext cx="616727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7" name="Прямоугольник 6"/>
          <p:cNvSpPr/>
          <p:nvPr/>
        </p:nvSpPr>
        <p:spPr>
          <a:xfrm>
            <a:off x="395536" y="836712"/>
            <a:ext cx="8248955" cy="7052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 тестовую работу и проверь себя*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4" name="Rectangle 22"/>
          <p:cNvSpPr>
            <a:spLocks noGrp="1" noChangeArrowheads="1"/>
          </p:cNvSpPr>
          <p:nvPr>
            <p:ph type="title"/>
          </p:nvPr>
        </p:nvSpPr>
        <p:spPr>
          <a:xfrm>
            <a:off x="3881430" y="357166"/>
            <a:ext cx="5083058" cy="857256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*Проверь себя!</a:t>
            </a:r>
            <a:endParaRPr lang="ru-RU" sz="3600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  <p:graphicFrame>
        <p:nvGraphicFramePr>
          <p:cNvPr id="3074" name="Object 11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0" y="492442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5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924425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500562" y="1285860"/>
          <a:ext cx="4000530" cy="476408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666755"/>
                <a:gridCol w="666755"/>
                <a:gridCol w="666755"/>
                <a:gridCol w="666755"/>
                <a:gridCol w="666755"/>
                <a:gridCol w="666755"/>
              </a:tblGrid>
              <a:tr h="18710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/>
                        <a:t>Ответ </a:t>
                      </a:r>
                      <a:endParaRPr lang="ru-RU" sz="1200" dirty="0"/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400" dirty="0" smtClean="0"/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№</a:t>
                      </a:r>
                      <a:endParaRPr lang="ru-RU" sz="1200" dirty="0"/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/>
                        <a:t>задания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0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№1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у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0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№2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&lt;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&gt;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&lt;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&gt;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=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0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№3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&lt;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&lt;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&gt;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&lt;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/>
                        <a:t>=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109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/>
                        <a:t>№4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/>
                        <a:t>Один корень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36"/>
          <p:cNvSpPr>
            <a:spLocks noChangeArrowheads="1"/>
          </p:cNvSpPr>
          <p:nvPr/>
        </p:nvSpPr>
        <p:spPr bwMode="auto">
          <a:xfrm>
            <a:off x="539552" y="1412776"/>
            <a:ext cx="7559675" cy="3387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8423" name="Text Box 4"/>
          <p:cNvSpPr txBox="1">
            <a:spLocks noChangeArrowheads="1"/>
          </p:cNvSpPr>
          <p:nvPr/>
        </p:nvSpPr>
        <p:spPr bwMode="auto">
          <a:xfrm>
            <a:off x="611560" y="1787481"/>
            <a:ext cx="6984776" cy="2677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5445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ru-RU" altLang="ru-RU" sz="2800" b="1" dirty="0">
                <a:solidFill>
                  <a:srgbClr val="0000FF"/>
                </a:solidFill>
              </a:rPr>
              <a:t>Показательная функция – это функция вида                   , </a:t>
            </a:r>
          </a:p>
          <a:p>
            <a:pPr>
              <a:lnSpc>
                <a:spcPct val="150000"/>
              </a:lnSpc>
            </a:pPr>
            <a:r>
              <a:rPr lang="ru-RU" altLang="ru-RU" sz="2800" b="1" dirty="0">
                <a:solidFill>
                  <a:srgbClr val="0000FF"/>
                </a:solidFill>
              </a:rPr>
              <a:t>где </a:t>
            </a:r>
            <a:r>
              <a:rPr lang="en-US" altLang="ru-RU" sz="2800" b="1" i="1" dirty="0">
                <a:latin typeface="Times New Roman" pitchFamily="18" charset="0"/>
              </a:rPr>
              <a:t>x</a:t>
            </a:r>
            <a:r>
              <a:rPr lang="ru-RU" altLang="ru-RU" sz="2800" b="1" dirty="0">
                <a:solidFill>
                  <a:srgbClr val="0000FF"/>
                </a:solidFill>
              </a:rPr>
              <a:t> – переменная,</a:t>
            </a:r>
          </a:p>
          <a:p>
            <a:pPr>
              <a:lnSpc>
                <a:spcPct val="150000"/>
              </a:lnSpc>
            </a:pPr>
            <a:r>
              <a:rPr lang="ru-RU" altLang="ru-RU" sz="2800" b="1" dirty="0">
                <a:solidFill>
                  <a:srgbClr val="0000FF"/>
                </a:solidFill>
              </a:rPr>
              <a:t>     - заданное число, </a:t>
            </a:r>
            <a:r>
              <a:rPr lang="en-US" altLang="ru-RU" sz="2800" b="1" i="1" dirty="0">
                <a:solidFill>
                  <a:srgbClr val="0000FF"/>
                </a:solidFill>
              </a:rPr>
              <a:t> </a:t>
            </a:r>
            <a:r>
              <a:rPr lang="ru-RU" altLang="ru-RU" sz="2800" b="1" i="1" dirty="0">
                <a:solidFill>
                  <a:srgbClr val="0000FF"/>
                </a:solidFill>
              </a:rPr>
              <a:t>  </a:t>
            </a:r>
            <a:r>
              <a:rPr lang="ru-RU" altLang="ru-RU" sz="2800" b="1" dirty="0">
                <a:solidFill>
                  <a:srgbClr val="0000FF"/>
                </a:solidFill>
              </a:rPr>
              <a:t>&gt;0</a:t>
            </a:r>
            <a:r>
              <a:rPr lang="ru-RU" altLang="ru-RU" sz="2800" b="1" dirty="0" smtClean="0">
                <a:solidFill>
                  <a:srgbClr val="0000FF"/>
                </a:solidFill>
              </a:rPr>
              <a:t>,   </a:t>
            </a:r>
            <a:r>
              <a:rPr lang="en-US" altLang="ru-RU" sz="2800" b="1" dirty="0" smtClean="0">
                <a:solidFill>
                  <a:srgbClr val="0000FF"/>
                </a:solidFill>
              </a:rPr>
              <a:t> </a:t>
            </a:r>
            <a:r>
              <a:rPr lang="ru-RU" altLang="ru-RU" sz="2800" b="1" dirty="0" smtClean="0">
                <a:solidFill>
                  <a:srgbClr val="0000FF"/>
                </a:solidFill>
              </a:rPr>
              <a:t> </a:t>
            </a:r>
            <a:r>
              <a:rPr lang="ru-RU" altLang="ru-RU" sz="2800" b="1" dirty="0">
                <a:solidFill>
                  <a:srgbClr val="0000FF"/>
                </a:solidFill>
                <a:sym typeface="Symbol" pitchFamily="18" charset="2"/>
              </a:rPr>
              <a:t></a:t>
            </a:r>
            <a:r>
              <a:rPr lang="ru-RU" altLang="ru-RU" sz="2800" b="1" dirty="0">
                <a:solidFill>
                  <a:srgbClr val="0000FF"/>
                </a:solidFill>
              </a:rPr>
              <a:t>1.</a:t>
            </a:r>
          </a:p>
        </p:txBody>
      </p:sp>
      <p:sp>
        <p:nvSpPr>
          <p:cNvPr id="188419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4716016" y="0"/>
            <a:ext cx="8229600" cy="706437"/>
          </a:xfrm>
          <a:noFill/>
        </p:spPr>
        <p:txBody>
          <a:bodyPr>
            <a:normAutofit/>
          </a:bodyPr>
          <a:lstStyle/>
          <a:p>
            <a:pPr algn="l"/>
            <a:r>
              <a:rPr lang="ru-RU" altLang="ru-RU" sz="3200" dirty="0">
                <a:solidFill>
                  <a:schemeClr val="bg1"/>
                </a:solidFill>
              </a:rPr>
              <a:t>Определение</a:t>
            </a:r>
          </a:p>
        </p:txBody>
      </p:sp>
      <p:graphicFrame>
        <p:nvGraphicFramePr>
          <p:cNvPr id="188424" name="Object 29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59649430"/>
              </p:ext>
            </p:extLst>
          </p:nvPr>
        </p:nvGraphicFramePr>
        <p:xfrm>
          <a:off x="3708239" y="2348880"/>
          <a:ext cx="1727522" cy="943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name="Формула" r:id="rId3" imgW="419100" imgH="228600" progId="Equation.3">
                  <p:embed/>
                </p:oleObj>
              </mc:Choice>
              <mc:Fallback>
                <p:oleObj name="Формула" r:id="rId3" imgW="419100" imgH="228600" progId="Equation.3">
                  <p:embed/>
                  <p:pic>
                    <p:nvPicPr>
                      <p:cNvPr id="0" name="Picture 7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239" y="2348880"/>
                        <a:ext cx="1727522" cy="9432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25" name="Object 33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16660352"/>
              </p:ext>
            </p:extLst>
          </p:nvPr>
        </p:nvGraphicFramePr>
        <p:xfrm>
          <a:off x="1043608" y="3789040"/>
          <a:ext cx="588963" cy="647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name="Формула" r:id="rId5" imgW="126835" imgH="139518" progId="Equation.3">
                  <p:embed/>
                </p:oleObj>
              </mc:Choice>
              <mc:Fallback>
                <p:oleObj name="Формула" r:id="rId5" imgW="126835" imgH="139518" progId="Equation.3">
                  <p:embed/>
                  <p:pic>
                    <p:nvPicPr>
                      <p:cNvPr id="0" name="Picture 7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789040"/>
                        <a:ext cx="588963" cy="6473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26" name="Object 26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98660316"/>
              </p:ext>
            </p:extLst>
          </p:nvPr>
        </p:nvGraphicFramePr>
        <p:xfrm>
          <a:off x="5776317" y="3887420"/>
          <a:ext cx="451867" cy="497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name="Формула" r:id="rId7" imgW="126720" imgH="139680" progId="Equation.3">
                  <p:embed/>
                </p:oleObj>
              </mc:Choice>
              <mc:Fallback>
                <p:oleObj name="Формула" r:id="rId7" imgW="126720" imgH="139680" progId="Equation.3">
                  <p:embed/>
                  <p:pic>
                    <p:nvPicPr>
                      <p:cNvPr id="0" name="Picture 7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317" y="3887420"/>
                        <a:ext cx="451867" cy="4970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8427" name="Object 31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139694930"/>
              </p:ext>
            </p:extLst>
          </p:nvPr>
        </p:nvGraphicFramePr>
        <p:xfrm>
          <a:off x="4827121" y="3861048"/>
          <a:ext cx="392951" cy="432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Формула" r:id="rId9" imgW="126720" imgH="139680" progId="Equation.3">
                  <p:embed/>
                </p:oleObj>
              </mc:Choice>
              <mc:Fallback>
                <p:oleObj name="Формула" r:id="rId9" imgW="126720" imgH="139680" progId="Equation.3">
                  <p:embed/>
                  <p:pic>
                    <p:nvPicPr>
                      <p:cNvPr id="0" name="Picture 7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7121" y="3861048"/>
                        <a:ext cx="392951" cy="4322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84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842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842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8428" name="Text Box 38"/>
          <p:cNvSpPr txBox="1">
            <a:spLocks noChangeArrowheads="1"/>
          </p:cNvSpPr>
          <p:nvPr/>
        </p:nvSpPr>
        <p:spPr bwMode="auto">
          <a:xfrm>
            <a:off x="539552" y="5371812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400" b="1" i="1" dirty="0">
                <a:solidFill>
                  <a:schemeClr val="tx2"/>
                </a:solidFill>
              </a:rPr>
              <a:t>Примеры:</a:t>
            </a:r>
            <a:r>
              <a:rPr lang="ru-RU" altLang="ru-RU" b="1" i="1" dirty="0">
                <a:solidFill>
                  <a:schemeClr val="tx2"/>
                </a:solidFill>
              </a:rPr>
              <a:t> </a:t>
            </a:r>
          </a:p>
        </p:txBody>
      </p:sp>
      <p:graphicFrame>
        <p:nvGraphicFramePr>
          <p:cNvPr id="101416" name="Object 40"/>
          <p:cNvGraphicFramePr>
            <a:graphicFrameLocks noChangeAspect="1"/>
          </p:cNvGraphicFramePr>
          <p:nvPr/>
        </p:nvGraphicFramePr>
        <p:xfrm>
          <a:off x="4435475" y="5013325"/>
          <a:ext cx="1643063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Формула" r:id="rId11" imgW="634725" imgH="469696" progId="Equation.3">
                  <p:embed/>
                </p:oleObj>
              </mc:Choice>
              <mc:Fallback>
                <p:oleObj name="Формула" r:id="rId11" imgW="634725" imgH="469696" progId="Equation.3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5475" y="5013325"/>
                        <a:ext cx="1643063" cy="121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17" name="Object 41"/>
          <p:cNvGraphicFramePr>
            <a:graphicFrameLocks noChangeAspect="1"/>
          </p:cNvGraphicFramePr>
          <p:nvPr/>
        </p:nvGraphicFramePr>
        <p:xfrm>
          <a:off x="6588125" y="5157788"/>
          <a:ext cx="1944688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Формула" r:id="rId13" imgW="533169" imgH="228501" progId="Equation.3">
                  <p:embed/>
                </p:oleObj>
              </mc:Choice>
              <mc:Fallback>
                <p:oleObj name="Формула" r:id="rId13" imgW="533169" imgH="228501" progId="Equation.3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5157788"/>
                        <a:ext cx="1944688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418" name="Object 42"/>
          <p:cNvGraphicFramePr>
            <a:graphicFrameLocks noChangeAspect="1"/>
          </p:cNvGraphicFramePr>
          <p:nvPr/>
        </p:nvGraphicFramePr>
        <p:xfrm>
          <a:off x="2249488" y="5229225"/>
          <a:ext cx="1620837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Формула" r:id="rId15" imgW="457200" imgH="228600" progId="Equation.3">
                  <p:embed/>
                </p:oleObj>
              </mc:Choice>
              <mc:Fallback>
                <p:oleObj name="Формула" r:id="rId15" imgW="457200" imgH="228600" progId="Equation.3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488" y="5229225"/>
                        <a:ext cx="1620837" cy="80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2782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1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1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1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98567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определения показательной функции: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(y)=R – множество всех действительных чисел.</a:t>
            </a:r>
          </a:p>
          <a:p>
            <a:pPr algn="just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значений показательной функции: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(y)=R+ - множество всех положительных чисел.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716016" y="-99392"/>
            <a:ext cx="8229600" cy="706437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altLang="ru-RU" sz="3200" dirty="0" smtClean="0">
                <a:solidFill>
                  <a:schemeClr val="bg1"/>
                </a:solidFill>
              </a:rPr>
              <a:t>Определение</a:t>
            </a:r>
            <a:endParaRPr lang="ru-RU" alt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826" name="Freeform 714"/>
          <p:cNvSpPr>
            <a:spLocks/>
          </p:cNvSpPr>
          <p:nvPr/>
        </p:nvSpPr>
        <p:spPr bwMode="auto">
          <a:xfrm>
            <a:off x="2339256" y="1267619"/>
            <a:ext cx="3671887" cy="4759325"/>
          </a:xfrm>
          <a:custGeom>
            <a:avLst/>
            <a:gdLst>
              <a:gd name="T0" fmla="*/ 0 w 2448"/>
              <a:gd name="T1" fmla="*/ 2976 h 2976"/>
              <a:gd name="T2" fmla="*/ 1344 w 2448"/>
              <a:gd name="T3" fmla="*/ 2688 h 2976"/>
              <a:gd name="T4" fmla="*/ 2064 w 2448"/>
              <a:gd name="T5" fmla="*/ 1680 h 2976"/>
              <a:gd name="T6" fmla="*/ 2448 w 2448"/>
              <a:gd name="T7" fmla="*/ 0 h 2976"/>
              <a:gd name="T8" fmla="*/ 0 60000 65536"/>
              <a:gd name="T9" fmla="*/ 0 60000 65536"/>
              <a:gd name="T10" fmla="*/ 0 60000 65536"/>
              <a:gd name="T11" fmla="*/ 0 60000 65536"/>
              <a:gd name="T12" fmla="*/ 0 w 2448"/>
              <a:gd name="T13" fmla="*/ 0 h 2976"/>
              <a:gd name="T14" fmla="*/ 2448 w 2448"/>
              <a:gd name="T15" fmla="*/ 2976 h 29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48" h="2976">
                <a:moveTo>
                  <a:pt x="0" y="2976"/>
                </a:moveTo>
                <a:cubicBezTo>
                  <a:pt x="500" y="2940"/>
                  <a:pt x="1000" y="2904"/>
                  <a:pt x="1344" y="2688"/>
                </a:cubicBezTo>
                <a:cubicBezTo>
                  <a:pt x="1688" y="2472"/>
                  <a:pt x="1880" y="2128"/>
                  <a:pt x="2064" y="1680"/>
                </a:cubicBezTo>
                <a:cubicBezTo>
                  <a:pt x="2248" y="1232"/>
                  <a:pt x="2348" y="616"/>
                  <a:pt x="2448" y="0"/>
                </a:cubicBezTo>
              </a:path>
            </a:pathLst>
          </a:custGeom>
          <a:noFill/>
          <a:ln w="635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89000" y="347663"/>
            <a:ext cx="8229600" cy="993775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altLang="ru-RU" sz="4000" dirty="0"/>
              <a:t/>
            </a:r>
            <a:br>
              <a:rPr lang="ru-RU" altLang="ru-RU" sz="4000" dirty="0"/>
            </a:br>
            <a:r>
              <a:rPr lang="ru-RU" altLang="ru-RU" sz="3600" b="0" dirty="0"/>
              <a:t>Построить график функции </a:t>
            </a:r>
            <a:r>
              <a:rPr lang="en-US" altLang="ru-RU" sz="3600" b="0" dirty="0"/>
              <a:t>y = </a:t>
            </a:r>
            <a:r>
              <a:rPr lang="ru-RU" altLang="ru-RU" sz="3600" b="0" dirty="0"/>
              <a:t>2</a:t>
            </a:r>
            <a:r>
              <a:rPr lang="en-US" altLang="ru-RU" sz="3600" b="0" baseline="40000" dirty="0"/>
              <a:t>x</a:t>
            </a:r>
            <a:endParaRPr lang="ru-RU" altLang="ru-RU" sz="3600" b="0" baseline="40000" dirty="0"/>
          </a:p>
        </p:txBody>
      </p:sp>
      <p:graphicFrame>
        <p:nvGraphicFramePr>
          <p:cNvPr id="218506" name="Object 39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32721966"/>
              </p:ext>
            </p:extLst>
          </p:nvPr>
        </p:nvGraphicFramePr>
        <p:xfrm>
          <a:off x="1471613" y="2747963"/>
          <a:ext cx="152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Формула" r:id="rId3" imgW="152334" imgH="393529" progId="Equation.3">
                  <p:embed/>
                </p:oleObj>
              </mc:Choice>
              <mc:Fallback>
                <p:oleObj name="Формула" r:id="rId3" imgW="152334" imgH="393529" progId="Equation.3">
                  <p:embed/>
                  <p:pic>
                    <p:nvPicPr>
                      <p:cNvPr id="0" name="Picture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3" y="2747963"/>
                        <a:ext cx="1524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2" name="Group 11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30956897"/>
              </p:ext>
            </p:extLst>
          </p:nvPr>
        </p:nvGraphicFramePr>
        <p:xfrm>
          <a:off x="3880718" y="1483519"/>
          <a:ext cx="4038600" cy="4663440"/>
        </p:xfrm>
        <a:graphic>
          <a:graphicData uri="http://schemas.openxmlformats.org/drawingml/2006/table">
            <a:tbl>
              <a:tblPr/>
              <a:tblGrid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  <a:gridCol w="504825"/>
              </a:tblGrid>
              <a:tr h="504825"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05" name="Line 3"/>
          <p:cNvSpPr>
            <a:spLocks noChangeShapeType="1"/>
          </p:cNvSpPr>
          <p:nvPr/>
        </p:nvSpPr>
        <p:spPr bwMode="auto">
          <a:xfrm>
            <a:off x="1331913" y="2205038"/>
            <a:ext cx="0" cy="2592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06" name="Line 4"/>
          <p:cNvSpPr>
            <a:spLocks noChangeShapeType="1"/>
          </p:cNvSpPr>
          <p:nvPr/>
        </p:nvSpPr>
        <p:spPr bwMode="auto">
          <a:xfrm>
            <a:off x="1042988" y="2565400"/>
            <a:ext cx="5762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07" name="Text Box 5"/>
          <p:cNvSpPr txBox="1">
            <a:spLocks noChangeArrowheads="1"/>
          </p:cNvSpPr>
          <p:nvPr/>
        </p:nvSpPr>
        <p:spPr bwMode="auto">
          <a:xfrm>
            <a:off x="971550" y="220503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b="1"/>
              <a:t>x</a:t>
            </a:r>
            <a:endParaRPr lang="ru-RU" altLang="ru-RU" b="1"/>
          </a:p>
        </p:txBody>
      </p:sp>
      <p:sp>
        <p:nvSpPr>
          <p:cNvPr id="204808" name="Text Box 6"/>
          <p:cNvSpPr txBox="1">
            <a:spLocks noChangeArrowheads="1"/>
          </p:cNvSpPr>
          <p:nvPr/>
        </p:nvSpPr>
        <p:spPr bwMode="auto">
          <a:xfrm>
            <a:off x="1403350" y="2205038"/>
            <a:ext cx="5762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b="1"/>
              <a:t>y</a:t>
            </a:r>
            <a:endParaRPr lang="ru-RU" altLang="ru-RU" b="1"/>
          </a:p>
        </p:txBody>
      </p:sp>
      <p:sp>
        <p:nvSpPr>
          <p:cNvPr id="218119" name="Text Box 7"/>
          <p:cNvSpPr txBox="1">
            <a:spLocks noChangeArrowheads="1"/>
          </p:cNvSpPr>
          <p:nvPr/>
        </p:nvSpPr>
        <p:spPr bwMode="auto">
          <a:xfrm>
            <a:off x="900113" y="2708275"/>
            <a:ext cx="433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/>
              <a:t>-1</a:t>
            </a:r>
          </a:p>
        </p:txBody>
      </p:sp>
      <p:sp>
        <p:nvSpPr>
          <p:cNvPr id="204810" name="Text Box 33"/>
          <p:cNvSpPr txBox="1">
            <a:spLocks noChangeArrowheads="1"/>
          </p:cNvSpPr>
          <p:nvPr/>
        </p:nvSpPr>
        <p:spPr bwMode="auto">
          <a:xfrm>
            <a:off x="3634656" y="1267619"/>
            <a:ext cx="3603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400" b="1" i="1">
                <a:latin typeface="Times New Roman" pitchFamily="18" charset="0"/>
              </a:rPr>
              <a:t> </a:t>
            </a:r>
          </a:p>
        </p:txBody>
      </p:sp>
      <p:sp>
        <p:nvSpPr>
          <p:cNvPr id="204811" name="Line 221"/>
          <p:cNvSpPr>
            <a:spLocks noChangeShapeType="1"/>
          </p:cNvSpPr>
          <p:nvPr/>
        </p:nvSpPr>
        <p:spPr bwMode="auto">
          <a:xfrm flipV="1">
            <a:off x="4355381" y="1196181"/>
            <a:ext cx="0" cy="4995863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12" name="Line 222"/>
          <p:cNvSpPr>
            <a:spLocks noChangeShapeType="1"/>
          </p:cNvSpPr>
          <p:nvPr/>
        </p:nvSpPr>
        <p:spPr bwMode="auto">
          <a:xfrm flipV="1">
            <a:off x="1475656" y="6165056"/>
            <a:ext cx="6121400" cy="0"/>
          </a:xfrm>
          <a:prstGeom prst="line">
            <a:avLst/>
          </a:prstGeom>
          <a:noFill/>
          <a:ln w="730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4813" name="Text Box 369"/>
          <p:cNvSpPr txBox="1">
            <a:spLocks noChangeArrowheads="1"/>
          </p:cNvSpPr>
          <p:nvPr/>
        </p:nvSpPr>
        <p:spPr bwMode="auto">
          <a:xfrm>
            <a:off x="4355381" y="1699419"/>
            <a:ext cx="325437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</a:pPr>
            <a:endParaRPr lang="en-US" altLang="ru-RU" sz="2000" b="1">
              <a:solidFill>
                <a:srgbClr val="FFFF66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ru-RU" sz="2000" b="1"/>
              <a:t>8</a:t>
            </a:r>
          </a:p>
          <a:p>
            <a:pPr>
              <a:lnSpc>
                <a:spcPct val="90000"/>
              </a:lnSpc>
            </a:pPr>
            <a:endParaRPr lang="en-US" altLang="ru-RU" b="1"/>
          </a:p>
          <a:p>
            <a:pPr>
              <a:lnSpc>
                <a:spcPct val="90000"/>
              </a:lnSpc>
            </a:pPr>
            <a:r>
              <a:rPr lang="en-US" altLang="ru-RU" sz="2000" b="1"/>
              <a:t>7</a:t>
            </a:r>
          </a:p>
          <a:p>
            <a:pPr>
              <a:lnSpc>
                <a:spcPct val="90000"/>
              </a:lnSpc>
            </a:pPr>
            <a:endParaRPr lang="en-US" altLang="ru-RU" b="1"/>
          </a:p>
          <a:p>
            <a:pPr>
              <a:lnSpc>
                <a:spcPct val="90000"/>
              </a:lnSpc>
            </a:pPr>
            <a:r>
              <a:rPr lang="en-US" altLang="ru-RU" sz="2000" b="1"/>
              <a:t>6</a:t>
            </a:r>
          </a:p>
          <a:p>
            <a:pPr>
              <a:lnSpc>
                <a:spcPct val="90000"/>
              </a:lnSpc>
            </a:pPr>
            <a:endParaRPr lang="en-US" altLang="ru-RU" b="1"/>
          </a:p>
          <a:p>
            <a:pPr>
              <a:lnSpc>
                <a:spcPct val="90000"/>
              </a:lnSpc>
            </a:pPr>
            <a:r>
              <a:rPr lang="en-US" altLang="ru-RU" sz="2000" b="1"/>
              <a:t>5</a:t>
            </a:r>
          </a:p>
          <a:p>
            <a:pPr>
              <a:lnSpc>
                <a:spcPct val="90000"/>
              </a:lnSpc>
            </a:pPr>
            <a:endParaRPr lang="en-US" altLang="ru-RU" b="1"/>
          </a:p>
          <a:p>
            <a:pPr>
              <a:lnSpc>
                <a:spcPct val="90000"/>
              </a:lnSpc>
            </a:pPr>
            <a:r>
              <a:rPr lang="en-US" altLang="ru-RU" sz="2000" b="1"/>
              <a:t>4</a:t>
            </a:r>
          </a:p>
          <a:p>
            <a:pPr>
              <a:lnSpc>
                <a:spcPct val="90000"/>
              </a:lnSpc>
            </a:pPr>
            <a:endParaRPr lang="en-US" altLang="ru-RU" b="1"/>
          </a:p>
          <a:p>
            <a:pPr>
              <a:lnSpc>
                <a:spcPct val="90000"/>
              </a:lnSpc>
            </a:pPr>
            <a:r>
              <a:rPr lang="en-US" altLang="ru-RU" sz="2000" b="1"/>
              <a:t>3</a:t>
            </a:r>
          </a:p>
          <a:p>
            <a:pPr>
              <a:lnSpc>
                <a:spcPct val="90000"/>
              </a:lnSpc>
            </a:pPr>
            <a:endParaRPr lang="en-US" altLang="ru-RU" b="1"/>
          </a:p>
          <a:p>
            <a:pPr>
              <a:lnSpc>
                <a:spcPct val="90000"/>
              </a:lnSpc>
            </a:pPr>
            <a:r>
              <a:rPr lang="en-US" altLang="ru-RU" sz="2000" b="1"/>
              <a:t>2</a:t>
            </a:r>
          </a:p>
          <a:p>
            <a:pPr>
              <a:lnSpc>
                <a:spcPct val="90000"/>
              </a:lnSpc>
            </a:pPr>
            <a:endParaRPr lang="en-US" altLang="ru-RU" b="1"/>
          </a:p>
          <a:p>
            <a:pPr>
              <a:lnSpc>
                <a:spcPct val="90000"/>
              </a:lnSpc>
            </a:pPr>
            <a:r>
              <a:rPr lang="en-US" altLang="ru-RU" sz="2000" b="1"/>
              <a:t>1</a:t>
            </a:r>
            <a:endParaRPr lang="ru-RU" altLang="ru-RU" sz="2000" b="1"/>
          </a:p>
        </p:txBody>
      </p:sp>
      <p:sp>
        <p:nvSpPr>
          <p:cNvPr id="204814" name="Text Box 370"/>
          <p:cNvSpPr txBox="1">
            <a:spLocks noChangeArrowheads="1"/>
          </p:cNvSpPr>
          <p:nvPr/>
        </p:nvSpPr>
        <p:spPr bwMode="auto">
          <a:xfrm>
            <a:off x="2483718" y="6165304"/>
            <a:ext cx="3997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ru-RU" sz="2000" b="1" dirty="0"/>
              <a:t> - 3  </a:t>
            </a:r>
            <a:r>
              <a:rPr lang="ru-RU" altLang="ru-RU" sz="2000" b="1" dirty="0"/>
              <a:t> </a:t>
            </a:r>
            <a:r>
              <a:rPr lang="en-US" altLang="ru-RU" sz="2000" b="1" dirty="0"/>
              <a:t>- 2    -1 </a:t>
            </a:r>
            <a:r>
              <a:rPr lang="ru-RU" altLang="ru-RU" sz="2000" b="1" dirty="0"/>
              <a:t>  </a:t>
            </a:r>
            <a:r>
              <a:rPr lang="en-US" altLang="ru-RU" sz="2000" b="1" dirty="0"/>
              <a:t>  0     1      2     3    </a:t>
            </a:r>
            <a:r>
              <a:rPr lang="en-US" altLang="ru-RU" dirty="0"/>
              <a:t>  </a:t>
            </a:r>
            <a:endParaRPr lang="ru-RU" altLang="ru-RU" dirty="0"/>
          </a:p>
        </p:txBody>
      </p:sp>
      <p:sp>
        <p:nvSpPr>
          <p:cNvPr id="204815" name="Text Box 371"/>
          <p:cNvSpPr txBox="1">
            <a:spLocks noChangeArrowheads="1"/>
          </p:cNvSpPr>
          <p:nvPr/>
        </p:nvSpPr>
        <p:spPr bwMode="auto">
          <a:xfrm>
            <a:off x="7485931" y="6020594"/>
            <a:ext cx="433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/>
              <a:t>х</a:t>
            </a:r>
          </a:p>
        </p:txBody>
      </p:sp>
      <p:sp>
        <p:nvSpPr>
          <p:cNvPr id="204816" name="Text Box 372"/>
          <p:cNvSpPr txBox="1">
            <a:spLocks noChangeArrowheads="1"/>
          </p:cNvSpPr>
          <p:nvPr/>
        </p:nvSpPr>
        <p:spPr bwMode="auto">
          <a:xfrm>
            <a:off x="4426818" y="1124744"/>
            <a:ext cx="433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b="1"/>
              <a:t>у</a:t>
            </a:r>
          </a:p>
        </p:txBody>
      </p:sp>
      <p:sp>
        <p:nvSpPr>
          <p:cNvPr id="218486" name="Oval 374"/>
          <p:cNvSpPr>
            <a:spLocks noChangeArrowheads="1"/>
          </p:cNvSpPr>
          <p:nvPr/>
        </p:nvSpPr>
        <p:spPr bwMode="auto">
          <a:xfrm>
            <a:off x="5795243" y="1916906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8492" name="Oval 380"/>
          <p:cNvSpPr>
            <a:spLocks noChangeArrowheads="1"/>
          </p:cNvSpPr>
          <p:nvPr/>
        </p:nvSpPr>
        <p:spPr bwMode="auto">
          <a:xfrm>
            <a:off x="4787181" y="5012531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8493" name="Oval 381"/>
          <p:cNvSpPr>
            <a:spLocks noChangeArrowheads="1"/>
          </p:cNvSpPr>
          <p:nvPr/>
        </p:nvSpPr>
        <p:spPr bwMode="auto">
          <a:xfrm>
            <a:off x="5292006" y="4004469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8494" name="Oval 382"/>
          <p:cNvSpPr>
            <a:spLocks noChangeArrowheads="1"/>
          </p:cNvSpPr>
          <p:nvPr/>
        </p:nvSpPr>
        <p:spPr bwMode="auto">
          <a:xfrm>
            <a:off x="3779118" y="5733256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8498" name="Text Box 386"/>
          <p:cNvSpPr txBox="1">
            <a:spLocks noChangeArrowheads="1"/>
          </p:cNvSpPr>
          <p:nvPr/>
        </p:nvSpPr>
        <p:spPr bwMode="auto">
          <a:xfrm>
            <a:off x="971550" y="4292600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/>
              <a:t>3     8    </a:t>
            </a:r>
          </a:p>
        </p:txBody>
      </p:sp>
      <p:sp>
        <p:nvSpPr>
          <p:cNvPr id="218502" name="Text Box 390"/>
          <p:cNvSpPr txBox="1">
            <a:spLocks noChangeArrowheads="1"/>
          </p:cNvSpPr>
          <p:nvPr/>
        </p:nvSpPr>
        <p:spPr bwMode="auto">
          <a:xfrm>
            <a:off x="971550" y="3933825"/>
            <a:ext cx="865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/>
              <a:t>2     4</a:t>
            </a:r>
          </a:p>
        </p:txBody>
      </p:sp>
      <p:sp>
        <p:nvSpPr>
          <p:cNvPr id="218503" name="Text Box 391"/>
          <p:cNvSpPr txBox="1">
            <a:spLocks noChangeArrowheads="1"/>
          </p:cNvSpPr>
          <p:nvPr/>
        </p:nvSpPr>
        <p:spPr bwMode="auto">
          <a:xfrm>
            <a:off x="971550" y="3573463"/>
            <a:ext cx="865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/>
              <a:t>1     2</a:t>
            </a:r>
          </a:p>
        </p:txBody>
      </p:sp>
      <p:sp>
        <p:nvSpPr>
          <p:cNvPr id="218504" name="Text Box 392"/>
          <p:cNvSpPr txBox="1">
            <a:spLocks noChangeArrowheads="1"/>
          </p:cNvSpPr>
          <p:nvPr/>
        </p:nvSpPr>
        <p:spPr bwMode="auto">
          <a:xfrm>
            <a:off x="971550" y="3141663"/>
            <a:ext cx="865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/>
              <a:t>0     1</a:t>
            </a:r>
          </a:p>
        </p:txBody>
      </p:sp>
      <p:sp>
        <p:nvSpPr>
          <p:cNvPr id="218782" name="Oval 670"/>
          <p:cNvSpPr>
            <a:spLocks noChangeArrowheads="1"/>
          </p:cNvSpPr>
          <p:nvPr/>
        </p:nvSpPr>
        <p:spPr bwMode="auto">
          <a:xfrm>
            <a:off x="4210918" y="5517356"/>
            <a:ext cx="215900" cy="2159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79456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8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8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8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18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826" grpId="0" animBg="1"/>
      <p:bldP spid="218119" grpId="0"/>
      <p:bldP spid="218486" grpId="0" animBg="1"/>
      <p:bldP spid="218492" grpId="0" animBg="1"/>
      <p:bldP spid="218493" grpId="0" animBg="1"/>
      <p:bldP spid="218494" grpId="0" animBg="1"/>
      <p:bldP spid="218498" grpId="0"/>
      <p:bldP spid="218502" grpId="0"/>
      <p:bldP spid="218503" grpId="0"/>
      <p:bldP spid="218504" grpId="0"/>
      <p:bldP spid="2187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2976" y="551203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Построить график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7" descr="img6.JPG (9349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6"/>
            <a:ext cx="475252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724128" y="1556792"/>
                <a:ext cx="248964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</a:rPr>
                          <m:t>х</m:t>
                        </m:r>
                      </m:sup>
                    </m:sSup>
                  </m:oMath>
                </a14:m>
                <a:endParaRPr lang="ru-RU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1556792"/>
                <a:ext cx="2489648" cy="707886"/>
              </a:xfrm>
              <a:prstGeom prst="rect">
                <a:avLst/>
              </a:prstGeom>
              <a:blipFill rotWithShape="1">
                <a:blip r:embed="rId3"/>
                <a:stretch>
                  <a:fillRect l="-8824" t="-15385" b="-35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48064" y="2708920"/>
                <a:ext cx="3528392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4000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Показательная функция y=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  <m:sup>
                        <m:r>
                          <a:rPr lang="ru-RU" sz="40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endParaRPr lang="ru-RU" sz="4000" dirty="0" smtClean="0">
                  <a:solidFill>
                    <a:schemeClr val="bg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4000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возрастает при a&gt;1.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708920"/>
                <a:ext cx="3528392" cy="2554545"/>
              </a:xfrm>
              <a:prstGeom prst="rect">
                <a:avLst/>
              </a:prstGeom>
              <a:blipFill rotWithShape="1">
                <a:blip r:embed="rId4"/>
                <a:stretch>
                  <a:fillRect l="-6045" t="-4296" r="-6218" b="-9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7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Построить график функции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5" descr="img5.JPG (10130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00213"/>
            <a:ext cx="3852354" cy="4709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20072" y="1246113"/>
                <a:ext cx="2880320" cy="961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у=(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400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4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40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sz="40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endParaRPr lang="ru-RU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1246113"/>
                <a:ext cx="2880320" cy="961545"/>
              </a:xfrm>
              <a:prstGeom prst="rect">
                <a:avLst/>
              </a:prstGeom>
              <a:blipFill rotWithShape="1">
                <a:blip r:embed="rId3"/>
                <a:stretch>
                  <a:fillRect l="-7400" b="-120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32040" y="2636912"/>
                <a:ext cx="3600400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ru-RU" sz="4000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Показательная функция y=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4000" i="1" dirty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4000" b="0" i="1" dirty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а</m:t>
                        </m:r>
                      </m:e>
                      <m:sup>
                        <m:r>
                          <a:rPr lang="ru-RU" sz="4000" b="0" i="1" dirty="0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endParaRPr lang="ru-RU" sz="4000" dirty="0" smtClean="0">
                  <a:solidFill>
                    <a:schemeClr val="bg2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/>
                <a:r>
                  <a:rPr lang="ru-RU" sz="4000" dirty="0" smtClean="0">
                    <a:solidFill>
                      <a:schemeClr val="bg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убывает при 0&lt;a&lt;1.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636912"/>
                <a:ext cx="3600400" cy="2554545"/>
              </a:xfrm>
              <a:prstGeom prst="rect">
                <a:avLst/>
              </a:prstGeom>
              <a:blipFill rotWithShape="1">
                <a:blip r:embed="rId4"/>
                <a:stretch>
                  <a:fillRect l="-5922" t="-4296" r="-5922" b="-9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957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08720"/>
            <a:ext cx="7632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32684" y="-99392"/>
            <a:ext cx="36117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Графики показательной функции: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020205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68534"/>
            <a:ext cx="381635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020205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968534"/>
            <a:ext cx="4176712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00236" y="5082483"/>
                <a:ext cx="792088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 sz="2800" dirty="0" smtClean="0"/>
                  <a:t>Т.к.</a:t>
                </a:r>
                <a:r>
                  <a:rPr lang="ru-RU" altLang="ru-RU" sz="2800" dirty="0" smtClean="0">
                    <a:solidFill>
                      <a:srgbClr val="0000FF"/>
                    </a:solidFill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280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altLang="ru-RU" sz="28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а</m:t>
                        </m:r>
                      </m:e>
                      <m:sup>
                        <m:r>
                          <a:rPr lang="ru-RU" altLang="ru-RU" sz="2800" b="0" i="1" smtClean="0">
                            <a:solidFill>
                              <a:srgbClr val="0000FF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ru-RU" altLang="ru-RU" sz="2800" b="0" i="1" smtClean="0">
                        <a:solidFill>
                          <a:srgbClr val="0000FF"/>
                        </a:solidFill>
                        <a:latin typeface="Cambria Math"/>
                      </a:rPr>
                      <m:t>=1</m:t>
                    </m:r>
                    <m:r>
                      <a:rPr lang="ru-RU" altLang="ru-RU" sz="2800" b="0" i="0" smtClean="0">
                        <a:solidFill>
                          <a:srgbClr val="0000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altLang="ru-RU" sz="2800" dirty="0" smtClean="0"/>
                  <a:t>, </a:t>
                </a:r>
                <a:r>
                  <a:rPr lang="ru-RU" altLang="ru-RU" sz="2800" dirty="0"/>
                  <a:t>то</a:t>
                </a:r>
                <a:r>
                  <a:rPr lang="ru-RU" altLang="ru-RU" sz="2800" dirty="0">
                    <a:solidFill>
                      <a:srgbClr val="0000FF"/>
                    </a:solidFill>
                  </a:rPr>
                  <a:t> график любой показательной функции проходит через точку (0; 1)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36" y="5082483"/>
                <a:ext cx="7920880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1538" t="-5769" r="-308" b="-17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068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467544" y="633591"/>
                <a:ext cx="8568952" cy="9952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alt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одной координатной плоскости построить графики функций: у = (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altLang="ru-RU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altLang="ru-RU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altLang="ru-RU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𝟐</m:t>
                            </m:r>
                            <m:r>
                              <a:rPr lang="ru-RU" altLang="ru-RU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 </m:t>
                            </m:r>
                          </m:den>
                        </m:f>
                        <m:r>
                          <a:rPr lang="ru-RU" altLang="ru-RU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altLang="ru-RU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alt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у 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altLang="ru-RU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altLang="ru-RU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altLang="ru-RU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𝟑</m:t>
                            </m:r>
                          </m:den>
                        </m:f>
                        <m:r>
                          <a:rPr lang="ru-RU" altLang="ru-RU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altLang="ru-RU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alt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у 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altLang="ru-RU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altLang="ru-RU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altLang="ru-RU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ru-RU" altLang="ru-RU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altLang="ru-RU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ru-RU" altLang="ru-RU" sz="2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у 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altLang="ru-RU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altLang="ru-RU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altLang="ru-RU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ru-RU" altLang="ru-RU" sz="2400" b="1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ru-RU" altLang="ru-RU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ru-RU" altLang="ru-RU" sz="2400" b="1" i="1" smtClean="0">
                            <a:latin typeface="Cambria Math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endParaRPr lang="ru-RU" altLang="ru-RU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633591"/>
                <a:ext cx="8568952" cy="995209"/>
              </a:xfrm>
              <a:prstGeom prst="rect">
                <a:avLst/>
              </a:prstGeom>
              <a:blipFill rotWithShape="1">
                <a:blip r:embed="rId2"/>
                <a:stretch>
                  <a:fillRect l="-1139" t="-4908" b="-49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2" descr="pokaz-f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3421087" cy="4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39952" y="1697197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Переменная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принимать любое значение (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 (y)=R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при этом значение 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всегда будет больше нуля  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 (y)=R+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90574" y="3272663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Графики всех данных функций </a:t>
            </a:r>
            <a:r>
              <a:rPr lang="ru-RU" alt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пересекают ось </a:t>
            </a:r>
            <a:r>
              <a:rPr lang="ru-RU" altLang="ru-RU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точке (0; 1),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4293096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  эти функции являются убывающими, так как большему значению аргумента соответствует меньшее значение функции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48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749</Words>
  <Application>Microsoft Office PowerPoint</Application>
  <PresentationFormat>Экран (4:3)</PresentationFormat>
  <Paragraphs>174</Paragraphs>
  <Slides>28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31" baseType="lpstr">
      <vt:lpstr>Остин</vt:lpstr>
      <vt:lpstr>Формула</vt:lpstr>
      <vt:lpstr>Microsoft Equation 3.0</vt:lpstr>
      <vt:lpstr>Презентация PowerPoint</vt:lpstr>
      <vt:lpstr>Показательная функция</vt:lpstr>
      <vt:lpstr>Определение</vt:lpstr>
      <vt:lpstr>Презентация PowerPoint</vt:lpstr>
      <vt:lpstr> Построить график функции y = 2x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Сравнить числа </vt:lpstr>
      <vt:lpstr> Сравнить число      с 1. </vt:lpstr>
      <vt:lpstr> Cравнить число р с 1 </vt:lpstr>
      <vt:lpstr> Выяснить, является ли функция возрастающей (убывающей)</vt:lpstr>
      <vt:lpstr>Выяснить, является ли функция возрастающей (убывающей)</vt:lpstr>
      <vt:lpstr>Выяснить, является ли функция возрастающей (убывающей)</vt:lpstr>
      <vt:lpstr>Сравнить</vt:lpstr>
      <vt:lpstr>Сравнить</vt:lpstr>
      <vt:lpstr>Сравнить с единицей</vt:lpstr>
      <vt:lpstr>Сравнить с единицей</vt:lpstr>
      <vt:lpstr>На рисунке изображены графики показательных функций. Соотнесите график функции с формулой</vt:lpstr>
      <vt:lpstr>На рисунке изображены графики показательных функций. Соотнесите график функции с формулой</vt:lpstr>
      <vt:lpstr>Сравнить с единицей</vt:lpstr>
      <vt:lpstr>Решить графически уравнение</vt:lpstr>
      <vt:lpstr>Презентация PowerPoint</vt:lpstr>
      <vt:lpstr>*Проверь себя!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Показательная функция</dc:title>
  <dc:creator>Admin</dc:creator>
  <cp:lastModifiedBy>Юлия</cp:lastModifiedBy>
  <cp:revision>35</cp:revision>
  <dcterms:created xsi:type="dcterms:W3CDTF">2015-07-23T19:12:53Z</dcterms:created>
  <dcterms:modified xsi:type="dcterms:W3CDTF">2018-09-04T17:22:38Z</dcterms:modified>
</cp:coreProperties>
</file>