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5" r:id="rId1"/>
  </p:sldMasterIdLst>
  <p:sldIdLst>
    <p:sldId id="303" r:id="rId2"/>
    <p:sldId id="256" r:id="rId3"/>
    <p:sldId id="270" r:id="rId4"/>
    <p:sldId id="259" r:id="rId5"/>
    <p:sldId id="291" r:id="rId6"/>
    <p:sldId id="262" r:id="rId7"/>
    <p:sldId id="261" r:id="rId8"/>
    <p:sldId id="258" r:id="rId9"/>
    <p:sldId id="260" r:id="rId10"/>
    <p:sldId id="263" r:id="rId11"/>
    <p:sldId id="264" r:id="rId12"/>
    <p:sldId id="295" r:id="rId13"/>
    <p:sldId id="297" r:id="rId14"/>
    <p:sldId id="299" r:id="rId15"/>
    <p:sldId id="301" r:id="rId16"/>
    <p:sldId id="304" r:id="rId17"/>
    <p:sldId id="305" r:id="rId18"/>
    <p:sldId id="306" r:id="rId19"/>
    <p:sldId id="307" r:id="rId20"/>
    <p:sldId id="308" r:id="rId21"/>
    <p:sldId id="309" r:id="rId22"/>
    <p:sldId id="310" r:id="rId23"/>
    <p:sldId id="311" r:id="rId24"/>
    <p:sldId id="312" r:id="rId25"/>
    <p:sldId id="314" r:id="rId26"/>
    <p:sldId id="315" r:id="rId27"/>
    <p:sldId id="317" r:id="rId28"/>
    <p:sldId id="318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48.wmf"/><Relationship Id="rId1" Type="http://schemas.openxmlformats.org/officeDocument/2006/relationships/image" Target="../media/image41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0.wmf"/><Relationship Id="rId1" Type="http://schemas.openxmlformats.org/officeDocument/2006/relationships/image" Target="../media/image41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4.wmf"/><Relationship Id="rId2" Type="http://schemas.openxmlformats.org/officeDocument/2006/relationships/image" Target="../media/image53.wmf"/><Relationship Id="rId1" Type="http://schemas.openxmlformats.org/officeDocument/2006/relationships/image" Target="../media/image52.wmf"/><Relationship Id="rId4" Type="http://schemas.openxmlformats.org/officeDocument/2006/relationships/image" Target="../media/image55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4.wmf"/><Relationship Id="rId2" Type="http://schemas.openxmlformats.org/officeDocument/2006/relationships/image" Target="../media/image53.wmf"/><Relationship Id="rId1" Type="http://schemas.openxmlformats.org/officeDocument/2006/relationships/image" Target="../media/image52.wmf"/><Relationship Id="rId4" Type="http://schemas.openxmlformats.org/officeDocument/2006/relationships/image" Target="../media/image55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7" Type="http://schemas.openxmlformats.org/officeDocument/2006/relationships/image" Target="../media/image30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6" Type="http://schemas.openxmlformats.org/officeDocument/2006/relationships/image" Target="../media/image29.wmf"/><Relationship Id="rId5" Type="http://schemas.openxmlformats.org/officeDocument/2006/relationships/image" Target="../media/image28.wmf"/><Relationship Id="rId4" Type="http://schemas.openxmlformats.org/officeDocument/2006/relationships/image" Target="../media/image2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4" Type="http://schemas.openxmlformats.org/officeDocument/2006/relationships/image" Target="../media/image34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42.wmf"/><Relationship Id="rId1" Type="http://schemas.openxmlformats.org/officeDocument/2006/relationships/image" Target="../media/image41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44.wmf"/><Relationship Id="rId1" Type="http://schemas.openxmlformats.org/officeDocument/2006/relationships/image" Target="../media/image41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46.wmf"/><Relationship Id="rId1" Type="http://schemas.openxmlformats.org/officeDocument/2006/relationships/image" Target="../media/image4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614E4FB-6B95-4698-8C68-09A3417212E0}" type="slidenum">
              <a:rPr lang="ru-RU" altLang="ru-RU" smtClean="0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8703A-31AF-44B2-A1EB-81CB65DDED83}" type="slidenum">
              <a:rPr lang="ru-RU" altLang="ru-RU" smtClean="0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E4E9C-1141-4230-95DC-828221143EDC}" type="slidenum">
              <a:rPr lang="ru-RU" altLang="ru-RU" smtClean="0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3D8D34-3154-4091-B309-FD4197065A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1B58A-681A-4016-845F-0B2CED3125B0}" type="slidenum">
              <a:rPr lang="ru-RU" altLang="ru-RU" smtClean="0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DC8CF-41B9-4292-87B0-2973A3FFD3B9}" type="slidenum">
              <a:rPr lang="ru-RU" altLang="ru-RU" smtClean="0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E3BED-347E-42D2-9077-17F794719063}" type="slidenum">
              <a:rPr lang="ru-RU" altLang="ru-RU" smtClean="0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068B0-A00A-465E-AB22-262DC0D89091}" type="slidenum">
              <a:rPr lang="ru-RU" altLang="ru-RU" smtClean="0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61286-0F0B-46C0-A7DB-6319215DBCD4}" type="slidenum">
              <a:rPr lang="ru-RU" altLang="ru-RU" smtClean="0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9E396-4906-419F-8E78-F63E429C3B7D}" type="slidenum">
              <a:rPr lang="ru-RU" altLang="ru-RU" smtClean="0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E78D9-44D8-41B8-8075-4437350B20D2}" type="slidenum">
              <a:rPr lang="ru-RU" altLang="ru-RU" smtClean="0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B2EDA-87B0-4CC7-9C64-688FC8EEB6C5}" type="slidenum">
              <a:rPr lang="ru-RU" altLang="ru-RU" smtClean="0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EF6379DE-E0E1-45D8-A06E-2361C08F840B}" type="datetimeFigureOut">
              <a:rPr lang="ru-RU" smtClean="0"/>
              <a:pPr/>
              <a:t>04.09.2018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9615BDB-1C9B-42EE-A9E3-F54DD0783C5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  <p:sldLayoutId id="2147483757" r:id="rId12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hyperlink" Target="http://www.mathematics-repetition.com/wp-content/uploads/2012/06/pokaz-f2.jpg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12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1.wmf"/><Relationship Id="rId11" Type="http://schemas.openxmlformats.org/officeDocument/2006/relationships/image" Target="../media/image24.wmf"/><Relationship Id="rId5" Type="http://schemas.openxmlformats.org/officeDocument/2006/relationships/oleObject" Target="../embeddings/oleObject10.bin"/><Relationship Id="rId10" Type="http://schemas.openxmlformats.org/officeDocument/2006/relationships/oleObject" Target="../embeddings/oleObject12.bin"/><Relationship Id="rId4" Type="http://schemas.openxmlformats.org/officeDocument/2006/relationships/image" Target="../media/image20.wmf"/><Relationship Id="rId9" Type="http://schemas.openxmlformats.org/officeDocument/2006/relationships/image" Target="../media/image22.jpe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13" Type="http://schemas.openxmlformats.org/officeDocument/2006/relationships/image" Target="../media/image29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12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6.wmf"/><Relationship Id="rId11" Type="http://schemas.openxmlformats.org/officeDocument/2006/relationships/image" Target="../media/image28.wmf"/><Relationship Id="rId5" Type="http://schemas.openxmlformats.org/officeDocument/2006/relationships/oleObject" Target="../embeddings/oleObject15.bin"/><Relationship Id="rId15" Type="http://schemas.openxmlformats.org/officeDocument/2006/relationships/image" Target="../media/image30.wmf"/><Relationship Id="rId10" Type="http://schemas.openxmlformats.org/officeDocument/2006/relationships/oleObject" Target="../embeddings/oleObject17.bin"/><Relationship Id="rId4" Type="http://schemas.openxmlformats.org/officeDocument/2006/relationships/image" Target="../media/image25.wmf"/><Relationship Id="rId9" Type="http://schemas.openxmlformats.org/officeDocument/2006/relationships/image" Target="../media/image22.jpeg"/><Relationship Id="rId14" Type="http://schemas.openxmlformats.org/officeDocument/2006/relationships/oleObject" Target="../embeddings/oleObject19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13" Type="http://schemas.openxmlformats.org/officeDocument/2006/relationships/image" Target="../media/image37.png"/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2.bin"/><Relationship Id="rId12" Type="http://schemas.openxmlformats.org/officeDocument/2006/relationships/image" Target="../media/image36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32.wmf"/><Relationship Id="rId11" Type="http://schemas.openxmlformats.org/officeDocument/2006/relationships/image" Target="../media/image35.png"/><Relationship Id="rId5" Type="http://schemas.openxmlformats.org/officeDocument/2006/relationships/oleObject" Target="../embeddings/oleObject21.bin"/><Relationship Id="rId10" Type="http://schemas.openxmlformats.org/officeDocument/2006/relationships/image" Target="../media/image34.wmf"/><Relationship Id="rId4" Type="http://schemas.openxmlformats.org/officeDocument/2006/relationships/image" Target="../media/image31.wmf"/><Relationship Id="rId9" Type="http://schemas.openxmlformats.org/officeDocument/2006/relationships/oleObject" Target="../embeddings/oleObject23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39.png"/><Relationship Id="rId4" Type="http://schemas.openxmlformats.org/officeDocument/2006/relationships/image" Target="../media/image38.wm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7" Type="http://schemas.openxmlformats.org/officeDocument/2006/relationships/image" Target="../media/image43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42.wmf"/><Relationship Id="rId5" Type="http://schemas.openxmlformats.org/officeDocument/2006/relationships/oleObject" Target="../embeddings/oleObject26.bin"/><Relationship Id="rId4" Type="http://schemas.openxmlformats.org/officeDocument/2006/relationships/image" Target="../media/image41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7" Type="http://schemas.openxmlformats.org/officeDocument/2006/relationships/image" Target="../media/image44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8.bin"/><Relationship Id="rId5" Type="http://schemas.openxmlformats.org/officeDocument/2006/relationships/image" Target="../media/image45.png"/><Relationship Id="rId4" Type="http://schemas.openxmlformats.org/officeDocument/2006/relationships/image" Target="../media/image41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7" Type="http://schemas.openxmlformats.org/officeDocument/2006/relationships/image" Target="../media/image47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46.wmf"/><Relationship Id="rId5" Type="http://schemas.openxmlformats.org/officeDocument/2006/relationships/oleObject" Target="../embeddings/oleObject30.bin"/><Relationship Id="rId4" Type="http://schemas.openxmlformats.org/officeDocument/2006/relationships/image" Target="../media/image41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7" Type="http://schemas.openxmlformats.org/officeDocument/2006/relationships/image" Target="../media/image48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32.bin"/><Relationship Id="rId5" Type="http://schemas.openxmlformats.org/officeDocument/2006/relationships/image" Target="../media/image49.png"/><Relationship Id="rId4" Type="http://schemas.openxmlformats.org/officeDocument/2006/relationships/image" Target="../media/image41.wmf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wmf"/><Relationship Id="rId3" Type="http://schemas.openxmlformats.org/officeDocument/2006/relationships/oleObject" Target="../embeddings/oleObject33.bin"/><Relationship Id="rId7" Type="http://schemas.openxmlformats.org/officeDocument/2006/relationships/image" Target="../media/image50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34.bin"/><Relationship Id="rId5" Type="http://schemas.openxmlformats.org/officeDocument/2006/relationships/image" Target="../media/image49.png"/><Relationship Id="rId4" Type="http://schemas.openxmlformats.org/officeDocument/2006/relationships/image" Target="../media/image41.wmf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7.bin"/><Relationship Id="rId3" Type="http://schemas.openxmlformats.org/officeDocument/2006/relationships/image" Target="../media/image56.jpeg"/><Relationship Id="rId7" Type="http://schemas.openxmlformats.org/officeDocument/2006/relationships/image" Target="../media/image53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36.bin"/><Relationship Id="rId11" Type="http://schemas.openxmlformats.org/officeDocument/2006/relationships/image" Target="../media/image55.wmf"/><Relationship Id="rId5" Type="http://schemas.openxmlformats.org/officeDocument/2006/relationships/image" Target="../media/image52.wmf"/><Relationship Id="rId10" Type="http://schemas.openxmlformats.org/officeDocument/2006/relationships/oleObject" Target="../embeddings/oleObject38.bin"/><Relationship Id="rId4" Type="http://schemas.openxmlformats.org/officeDocument/2006/relationships/oleObject" Target="../embeddings/oleObject35.bin"/><Relationship Id="rId9" Type="http://schemas.openxmlformats.org/officeDocument/2006/relationships/image" Target="../media/image54.wmf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1.bin"/><Relationship Id="rId3" Type="http://schemas.openxmlformats.org/officeDocument/2006/relationships/oleObject" Target="../embeddings/oleObject39.bin"/><Relationship Id="rId7" Type="http://schemas.openxmlformats.org/officeDocument/2006/relationships/image" Target="../media/image57.jpe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53.wmf"/><Relationship Id="rId11" Type="http://schemas.openxmlformats.org/officeDocument/2006/relationships/image" Target="../media/image55.wmf"/><Relationship Id="rId5" Type="http://schemas.openxmlformats.org/officeDocument/2006/relationships/oleObject" Target="../embeddings/oleObject40.bin"/><Relationship Id="rId10" Type="http://schemas.openxmlformats.org/officeDocument/2006/relationships/oleObject" Target="../embeddings/oleObject42.bin"/><Relationship Id="rId4" Type="http://schemas.openxmlformats.org/officeDocument/2006/relationships/image" Target="../media/image52.wmf"/><Relationship Id="rId9" Type="http://schemas.openxmlformats.org/officeDocument/2006/relationships/image" Target="../media/image54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58.png"/><Relationship Id="rId4" Type="http://schemas.openxmlformats.org/officeDocument/2006/relationships/image" Target="../media/image41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59.png"/><Relationship Id="rId5" Type="http://schemas.openxmlformats.org/officeDocument/2006/relationships/image" Target="../media/image51.wmf"/><Relationship Id="rId4" Type="http://schemas.openxmlformats.org/officeDocument/2006/relationships/image" Target="../media/image41.wmf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41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6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8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7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9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ematics-repetition.com/wp-content/uploads/2012/06/pokaz-f3.jpg" TargetMode="External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467544" y="620688"/>
            <a:ext cx="8460432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  <a:tabLst>
                <a:tab pos="2286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Независимая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переменная                </a:t>
            </a:r>
            <a:r>
              <a:rPr lang="ru-RU" b="1" dirty="0">
                <a:solidFill>
                  <a:schemeClr val="bg1"/>
                </a:solidFill>
                <a:latin typeface="Arial" pitchFamily="34" charset="0"/>
                <a:ea typeface="Times New Roman" pitchFamily="18" charset="0"/>
              </a:rPr>
              <a:t>Вопросы</a:t>
            </a:r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</a:rPr>
              <a:t>: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    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(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)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>
                <a:tab pos="2286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Наглядный способ задания функции                  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(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графический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)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>
                <a:tab pos="2286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График четной функции симметричен относительно чего    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(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Оу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)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>
                <a:tab pos="2286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График квадратичной функции называется         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(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парабола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)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>
                <a:tab pos="2286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Что обозначают буквой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D 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(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область определения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)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>
                <a:tab pos="2286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Способ задания функции с помощью формулы               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28600" algn="l"/>
              </a:tabLst>
            </a:pPr>
            <a:r>
              <a:rPr lang="ru-RU" dirty="0" smtClean="0">
                <a:latin typeface="Arial" pitchFamily="34" charset="0"/>
                <a:ea typeface="Times New Roman" pitchFamily="18" charset="0"/>
              </a:rPr>
              <a:t>         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( 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аналитический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)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286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7.График какой функции  - прямая              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(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линейной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)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28600" algn="l"/>
              </a:tabLst>
            </a:pPr>
            <a:r>
              <a:rPr lang="ru-RU" dirty="0" smtClean="0">
                <a:latin typeface="Arial" pitchFamily="34" charset="0"/>
                <a:ea typeface="Times New Roman" pitchFamily="18" charset="0"/>
              </a:rPr>
              <a:t>8. 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О какой функции речь? Чем больше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тем больше 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у.   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            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(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возрастающая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)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286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9.Свойство функции </a:t>
            </a:r>
            <a:r>
              <a:rPr kumimoji="0" lang="en-U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f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(-</a:t>
            </a:r>
            <a:r>
              <a:rPr kumimoji="0" lang="en-U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x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) = </a:t>
            </a:r>
            <a:r>
              <a:rPr kumimoji="0" lang="en-U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f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(</a:t>
            </a:r>
            <a:r>
              <a:rPr kumimoji="0" lang="en-U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x 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)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             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(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четность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)</a:t>
            </a:r>
            <a:endParaRPr lang="ru-RU" dirty="0" smtClean="0">
              <a:latin typeface="Arial" pitchFamily="34" charset="0"/>
              <a:ea typeface="Times New Roman" pitchFamily="18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286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10.Множество значений, принимаемых независимой переменной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            (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область определения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)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  11. Что обозначают буквой Е ?                  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(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область значений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)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  12. График нечетной функции симметричен относительно чего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   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(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начала координат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)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 </a:t>
            </a: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13.О чем речь? Чем меньше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х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тем больше 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.            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(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убывание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)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  14.</a:t>
            </a: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Множество целых чисел - какая буква?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                 (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Z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)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  15.</a:t>
            </a: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Точки пересечения графики функции с осью 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Ох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(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нули функции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)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  16.</a:t>
            </a: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Множество действительных чисел –какая буква? 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(</a:t>
            </a:r>
            <a:r>
              <a:rPr kumimoji="0" lang="en-US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R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)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  17.</a:t>
            </a: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Свойство функции </a:t>
            </a:r>
            <a:r>
              <a:rPr kumimoji="0" lang="en-U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f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(-</a:t>
            </a:r>
            <a:r>
              <a:rPr kumimoji="0" lang="en-U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x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) = - </a:t>
            </a:r>
            <a:r>
              <a:rPr kumimoji="0" lang="en-U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f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(</a:t>
            </a:r>
            <a:r>
              <a:rPr kumimoji="0" lang="en-U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x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)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(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нечетность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)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004048" y="148137"/>
            <a:ext cx="12186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Вопросы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581779"/>
            <a:ext cx="84249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одной координатной плоскости построить графики функций: y=2</a:t>
            </a:r>
            <a:r>
              <a:rPr lang="ru-RU" altLang="ru-RU" sz="24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y=3</a:t>
            </a:r>
            <a:r>
              <a:rPr lang="ru-RU" altLang="ru-RU" sz="24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alt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y=5</a:t>
            </a:r>
            <a:r>
              <a:rPr lang="ru-RU" altLang="ru-RU" sz="24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alt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y=10</a:t>
            </a:r>
            <a:r>
              <a:rPr lang="ru-RU" altLang="ru-RU" sz="24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3" name="Picture 4" descr="pokaz-f2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3568" y="1700808"/>
            <a:ext cx="3331192" cy="472882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067944" y="1532985"/>
            <a:ext cx="4572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Переменная </a:t>
            </a: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может принимать любое значение (</a:t>
            </a: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 (y)=R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), при этом значение </a:t>
            </a: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всегда будет больше нуля  (</a:t>
            </a: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 (y)=R+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176464" y="2808420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Графики всех данных функций пересекают ось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Оу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точке (0; 1).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096253" y="4030217"/>
            <a:ext cx="4572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Все  данные функции являются возрастающими, так как большему значению аргумента соответствует и большее значение функции.</a:t>
            </a:r>
          </a:p>
        </p:txBody>
      </p:sp>
    </p:spTree>
    <p:extLst>
      <p:ext uri="{BB962C8B-B14F-4D97-AF65-F5344CB8AC3E}">
        <p14:creationId xmlns:p14="http://schemas.microsoft.com/office/powerpoint/2010/main" val="3525696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1403648" y="692696"/>
                <a:ext cx="5328592" cy="55281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14:m>
                  <m:oMath xmlns:m="http://schemas.openxmlformats.org/officeDocument/2006/math">
                    <m:sSup>
                      <m:sSupPr>
                        <m:ctrlPr>
                          <a:rPr lang="ru-RU" sz="400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ru-RU" sz="40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а</m:t>
                        </m:r>
                      </m:e>
                      <m:sup>
                        <m:r>
                          <a:rPr lang="ru-RU" sz="40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х</m:t>
                        </m:r>
                      </m:sup>
                    </m:sSup>
                  </m:oMath>
                </a14:m>
                <a:r>
                  <a:rPr lang="ru-RU" sz="4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∙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00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ru-RU" sz="40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а</m:t>
                        </m:r>
                      </m:e>
                      <m:sup>
                        <m:r>
                          <a:rPr lang="ru-RU" sz="40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у</m:t>
                        </m:r>
                      </m:sup>
                    </m:sSup>
                  </m:oMath>
                </a14:m>
                <a:r>
                  <a:rPr lang="ru-RU" sz="4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00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ru-RU" sz="40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а</m:t>
                        </m:r>
                      </m:e>
                      <m:sup>
                        <m:r>
                          <a:rPr lang="ru-RU" sz="40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х+у</m:t>
                        </m:r>
                      </m:sup>
                    </m:sSup>
                  </m:oMath>
                </a14:m>
                <a:endParaRPr lang="ru-RU" sz="40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/>
                <a14:m>
                  <m:oMath xmlns:m="http://schemas.openxmlformats.org/officeDocument/2006/math">
                    <m:sSup>
                      <m:sSupPr>
                        <m:ctrlPr>
                          <a:rPr lang="ru-RU" sz="400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ru-RU" sz="40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а</m:t>
                        </m:r>
                      </m:e>
                      <m:sup>
                        <m:r>
                          <a:rPr lang="ru-RU" sz="40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х</m:t>
                        </m:r>
                      </m:sup>
                    </m:sSup>
                  </m:oMath>
                </a14:m>
                <a:r>
                  <a:rPr lang="ru-RU" sz="4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00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ru-RU" sz="40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а</m:t>
                        </m:r>
                      </m:e>
                      <m:sup>
                        <m:r>
                          <a:rPr lang="ru-RU" sz="40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у</m:t>
                        </m:r>
                      </m:sup>
                    </m:sSup>
                  </m:oMath>
                </a14:m>
                <a:r>
                  <a:rPr lang="ru-RU" sz="4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00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ru-RU" sz="40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а</m:t>
                        </m:r>
                      </m:e>
                      <m:sup>
                        <m:r>
                          <a:rPr lang="ru-RU" sz="40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х−у</m:t>
                        </m:r>
                      </m:sup>
                    </m:sSup>
                  </m:oMath>
                </a14:m>
                <a:endParaRPr lang="ru-RU" sz="40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/>
                <a:r>
                  <a:rPr lang="ru-RU" sz="4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00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sSup>
                          <m:sSupPr>
                            <m:ctrlPr>
                              <a:rPr lang="ru-RU" sz="4000" i="1" smtClean="0"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ru-RU" sz="4000" b="0" i="1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а</m:t>
                            </m:r>
                          </m:e>
                          <m:sup>
                            <m:r>
                              <a:rPr lang="ru-RU" sz="4000" b="0" i="1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х</m:t>
                            </m:r>
                          </m:sup>
                        </m:sSup>
                        <m:r>
                          <a:rPr lang="ru-RU" sz="40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  <m:sup>
                        <m:r>
                          <a:rPr lang="ru-RU" sz="40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у</m:t>
                        </m:r>
                      </m:sup>
                    </m:sSup>
                    <m:r>
                      <a:rPr lang="ru-RU" sz="4000" b="0" i="1" smtClean="0">
                        <a:latin typeface="Cambria Math"/>
                        <a:cs typeface="Times New Roman" panose="02020603050405020304" pitchFamily="18" charset="0"/>
                      </a:rPr>
                      <m:t>= </m:t>
                    </m:r>
                    <m:sSup>
                      <m:sSupPr>
                        <m:ctrlPr>
                          <a:rPr lang="ru-RU" sz="4000" b="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ru-RU" sz="40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а</m:t>
                        </m:r>
                      </m:e>
                      <m:sup>
                        <m:r>
                          <a:rPr lang="ru-RU" sz="40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х∙у</m:t>
                        </m:r>
                      </m:sup>
                    </m:sSup>
                  </m:oMath>
                </a14:m>
                <a:endParaRPr lang="ru-RU" sz="40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/>
                <a:r>
                  <a:rPr lang="ru-RU" sz="4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00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40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𝑎𝑏</m:t>
                        </m:r>
                        <m:r>
                          <a:rPr lang="en-US" sz="40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  <m:sup>
                        <m:r>
                          <a:rPr lang="en-US" sz="40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en-US" sz="4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40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40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ru-RU" sz="4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∙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000" i="1" dirty="0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4000" b="0" i="1" dirty="0" smtClean="0">
                            <a:latin typeface="Cambria Math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  <m:sup>
                        <m:r>
                          <a:rPr lang="en-US" sz="4000" b="0" i="1" dirty="0" smtClean="0">
                            <a:latin typeface="Cambria Math"/>
                            <a:cs typeface="Times New Roman" panose="02020603050405020304" pitchFamily="18" charset="0"/>
                          </a:rPr>
                          <m:t>𝑥</m:t>
                        </m:r>
                      </m:sup>
                    </m:sSup>
                  </m:oMath>
                </a14:m>
                <a:endParaRPr lang="en-US" sz="40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/>
                <a:r>
                  <a:rPr lang="en-US" sz="4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f>
                          <m:fPr>
                            <m:ctrlPr>
                              <a:rPr lang="en-US" sz="4000" i="1" smtClean="0"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4000" b="0" i="1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num>
                          <m:den>
                            <m:r>
                              <a:rPr lang="en-US" sz="4000" b="0" i="1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𝑏</m:t>
                            </m:r>
                          </m:den>
                        </m:f>
                        <m:r>
                          <a:rPr lang="en-US" sz="40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  <m:sup>
                        <m:r>
                          <a:rPr lang="en-US" sz="40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en-US" sz="4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4000" i="1" smtClean="0"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4000" b="0" i="1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sz="4000" b="0" i="1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sz="4000" i="1" smtClean="0"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4000" b="0" i="1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en-US" sz="4000" b="0" i="1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sup>
                        </m:sSup>
                      </m:den>
                    </m:f>
                  </m:oMath>
                </a14:m>
                <a:endParaRPr lang="en-US" sz="40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/>
                <a14:m>
                  <m:oMath xmlns:m="http://schemas.openxmlformats.org/officeDocument/2006/math">
                    <m:sSup>
                      <m:sSupPr>
                        <m:ctrlPr>
                          <a:rPr lang="ru-RU" sz="400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40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40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40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en-US" sz="4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US" sz="4000" i="1" smtClean="0"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4000" b="0" i="1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sz="4000" b="0" i="1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sup>
                        </m:sSup>
                      </m:den>
                    </m:f>
                  </m:oMath>
                </a14:m>
                <a:endParaRPr lang="en-US" sz="40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4000" i="1" smtClean="0">
                              <a:latin typeface="Cambria Math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4000" b="0" i="1" smtClean="0">
                              <a:latin typeface="Cambria Math"/>
                              <a:cs typeface="Times New Roman" panose="02020603050405020304" pitchFamily="18" charset="0"/>
                            </a:rPr>
                            <m:t>(</m:t>
                          </m:r>
                          <m:f>
                            <m:fPr>
                              <m:ctrlPr>
                                <a:rPr lang="en-US" sz="4000" b="0" i="1" smtClean="0">
                                  <a:latin typeface="Cambria Math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4000" b="0" i="1" smtClean="0"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𝑎</m:t>
                              </m:r>
                            </m:num>
                            <m:den>
                              <m:r>
                                <a:rPr lang="en-US" sz="4000" b="0" i="1" smtClean="0"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𝑏</m:t>
                              </m:r>
                            </m:den>
                          </m:f>
                          <m:r>
                            <a:rPr lang="en-US" sz="4000" b="0" i="1" smtClean="0">
                              <a:latin typeface="Cambria Math"/>
                              <a:cs typeface="Times New Roman" panose="020206030504050203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4000" b="0" i="1" smtClean="0">
                              <a:latin typeface="Cambria Math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n-US" sz="4000" b="0" i="1" smtClean="0">
                              <a:latin typeface="Cambria Math"/>
                              <a:cs typeface="Times New Roman" panose="020206030504050203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US" sz="4000" b="0" i="1" smtClean="0">
                          <a:latin typeface="Cambria Math"/>
                          <a:cs typeface="Times New Roman" panose="02020603050405020304" pitchFamily="18" charset="0"/>
                        </a:rPr>
                        <m:t>=(</m:t>
                      </m:r>
                      <m:sSup>
                        <m:sSupPr>
                          <m:ctrlPr>
                            <a:rPr lang="en-US" sz="4000" b="0" i="1" smtClean="0">
                              <a:latin typeface="Cambria Math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f>
                            <m:fPr>
                              <m:ctrlPr>
                                <a:rPr lang="en-US" sz="4000" b="0" i="1" smtClean="0">
                                  <a:latin typeface="Cambria Math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4000" b="0" i="1" smtClean="0"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𝑏</m:t>
                              </m:r>
                            </m:num>
                            <m:den>
                              <m:r>
                                <a:rPr lang="en-US" sz="4000" b="0" i="1" smtClean="0"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𝑎</m:t>
                              </m:r>
                            </m:den>
                          </m:f>
                          <m:r>
                            <a:rPr lang="en-US" sz="4000" b="0" i="1" smtClean="0">
                              <a:latin typeface="Cambria Math"/>
                              <a:cs typeface="Times New Roman" panose="020206030504050203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4000" b="0" i="1" smtClean="0">
                              <a:latin typeface="Cambria Math"/>
                              <a:cs typeface="Times New Roman" panose="020206030504050203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ru-RU" sz="40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3648" y="692696"/>
                <a:ext cx="5328592" cy="5528116"/>
              </a:xfrm>
              <a:prstGeom prst="rect">
                <a:avLst/>
              </a:prstGeom>
              <a:blipFill rotWithShape="1">
                <a:blip r:embed="rId2"/>
                <a:stretch>
                  <a:fillRect l="-4005" t="-198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Прямоугольник 1"/>
          <p:cNvSpPr/>
          <p:nvPr/>
        </p:nvSpPr>
        <p:spPr>
          <a:xfrm>
            <a:off x="4716016" y="-27384"/>
            <a:ext cx="31606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Свойства степеней:</a:t>
            </a:r>
          </a:p>
        </p:txBody>
      </p:sp>
    </p:spTree>
    <p:extLst>
      <p:ext uri="{BB962C8B-B14F-4D97-AF65-F5344CB8AC3E}">
        <p14:creationId xmlns:p14="http://schemas.microsoft.com/office/powerpoint/2010/main" val="2965233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Text Box 4"/>
          <p:cNvSpPr txBox="1">
            <a:spLocks noChangeArrowheads="1"/>
          </p:cNvSpPr>
          <p:nvPr/>
        </p:nvSpPr>
        <p:spPr bwMode="auto">
          <a:xfrm>
            <a:off x="468313" y="2636838"/>
            <a:ext cx="2590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endParaRPr lang="ru-RU" altLang="ru-RU"/>
          </a:p>
        </p:txBody>
      </p:sp>
      <p:sp>
        <p:nvSpPr>
          <p:cNvPr id="203779" name="WordArt 6"/>
          <p:cNvSpPr>
            <a:spLocks noChangeArrowheads="1" noChangeShapeType="1" noTextEdit="1"/>
          </p:cNvSpPr>
          <p:nvPr/>
        </p:nvSpPr>
        <p:spPr bwMode="auto">
          <a:xfrm>
            <a:off x="971600" y="1052736"/>
            <a:ext cx="7488832" cy="833214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cs typeface="Times New Roman"/>
              </a:rPr>
              <a:t>Показательная функция</a:t>
            </a:r>
          </a:p>
        </p:txBody>
      </p:sp>
      <p:sp>
        <p:nvSpPr>
          <p:cNvPr id="203780" name="Rectangle 8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2332038"/>
            <a:ext cx="8229600" cy="2897187"/>
          </a:xfrm>
        </p:spPr>
        <p:txBody>
          <a:bodyPr>
            <a:normAutofit/>
          </a:bodyPr>
          <a:lstStyle/>
          <a:p>
            <a:pPr marL="45720" indent="0">
              <a:lnSpc>
                <a:spcPct val="90000"/>
              </a:lnSpc>
              <a:buNone/>
            </a:pPr>
            <a:endParaRPr lang="ru-RU" altLang="ru-RU" sz="2800" dirty="0"/>
          </a:p>
          <a:p>
            <a:pPr>
              <a:lnSpc>
                <a:spcPct val="90000"/>
              </a:lnSpc>
            </a:pPr>
            <a:r>
              <a:rPr lang="ru-RU" altLang="ru-RU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hlinkClick r:id="" action="ppaction://noaction"/>
              </a:rPr>
              <a:t>Сравнение чисел с использованием свойств показательной функции</a:t>
            </a:r>
            <a:endParaRPr lang="ru-RU" altLang="ru-RU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>
              <a:lnSpc>
                <a:spcPct val="90000"/>
              </a:lnSpc>
            </a:pPr>
            <a:r>
              <a:rPr lang="ru-RU" altLang="ru-RU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Сравнение числа с 1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altLang="ru-RU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                   а) </a:t>
            </a:r>
            <a:r>
              <a:rPr lang="ru-RU" altLang="ru-RU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hlinkClick r:id="rId2" action="ppaction://hlinksldjump"/>
              </a:rPr>
              <a:t>аналитический способ;</a:t>
            </a:r>
            <a:endParaRPr lang="ru-RU" altLang="ru-RU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ru-RU" altLang="ru-RU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                   б) </a:t>
            </a:r>
            <a:r>
              <a:rPr lang="ru-RU" altLang="ru-RU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hlinkClick r:id="" action="ppaction://noaction"/>
              </a:rPr>
              <a:t>графический способ.</a:t>
            </a:r>
            <a:endParaRPr lang="ru-RU" altLang="ru-RU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>
              <a:lnSpc>
                <a:spcPct val="90000"/>
              </a:lnSpc>
            </a:pPr>
            <a:endParaRPr lang="ru-RU" altLang="ru-RU" sz="2800" dirty="0"/>
          </a:p>
          <a:p>
            <a:pPr>
              <a:lnSpc>
                <a:spcPct val="90000"/>
              </a:lnSpc>
            </a:pPr>
            <a:endParaRPr lang="ru-RU" altLang="ru-RU" sz="2800" dirty="0"/>
          </a:p>
        </p:txBody>
      </p:sp>
    </p:spTree>
    <p:extLst>
      <p:ext uri="{BB962C8B-B14F-4D97-AF65-F5344CB8AC3E}">
        <p14:creationId xmlns:p14="http://schemas.microsoft.com/office/powerpoint/2010/main" val="3562175059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8" name="Rectangle 2"/>
          <p:cNvSpPr>
            <a:spLocks noGrp="1" noChangeArrowheads="1"/>
          </p:cNvSpPr>
          <p:nvPr>
            <p:ph type="title" sz="quarter" idx="4294967295"/>
          </p:nvPr>
        </p:nvSpPr>
        <p:spPr>
          <a:xfrm>
            <a:off x="611560" y="476672"/>
            <a:ext cx="6202363" cy="1143000"/>
          </a:xfrm>
          <a:noFill/>
        </p:spPr>
        <p:txBody>
          <a:bodyPr>
            <a:normAutofit fontScale="90000"/>
          </a:bodyPr>
          <a:lstStyle/>
          <a:p>
            <a:pPr algn="l"/>
            <a:r>
              <a:rPr lang="ru-RU" altLang="ru-RU" sz="4000" dirty="0"/>
              <a:t/>
            </a:r>
            <a:br>
              <a:rPr lang="ru-RU" altLang="ru-RU" sz="4000" dirty="0"/>
            </a:br>
            <a:r>
              <a:rPr lang="ru-RU" altLang="ru-RU" sz="4000" dirty="0"/>
              <a:t>Сравнить числа </a:t>
            </a:r>
          </a:p>
        </p:txBody>
      </p:sp>
      <p:graphicFrame>
        <p:nvGraphicFramePr>
          <p:cNvPr id="205829" name="Object 4"/>
          <p:cNvGraphicFramePr>
            <a:graphicFrameLocks noGrp="1" noChangeAspect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4084295556"/>
              </p:ext>
            </p:extLst>
          </p:nvPr>
        </p:nvGraphicFramePr>
        <p:xfrm>
          <a:off x="4942455" y="806450"/>
          <a:ext cx="1885950" cy="1038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63" name="Формула" r:id="rId3" imgW="876300" imgH="482600" progId="Equation.3">
                  <p:embed/>
                </p:oleObj>
              </mc:Choice>
              <mc:Fallback>
                <p:oleObj name="Формула" r:id="rId3" imgW="876300" imgH="482600" progId="Equation.3">
                  <p:embed/>
                  <p:pic>
                    <p:nvPicPr>
                      <p:cNvPr id="0" name="Picture 3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42455" y="806450"/>
                        <a:ext cx="1885950" cy="1038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5895" name="Object 7"/>
          <p:cNvGraphicFramePr>
            <a:graphicFrameLocks noGrp="1" noChangeAspect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230348247"/>
              </p:ext>
            </p:extLst>
          </p:nvPr>
        </p:nvGraphicFramePr>
        <p:xfrm>
          <a:off x="611560" y="2636912"/>
          <a:ext cx="2879725" cy="658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64" name="Формула" r:id="rId5" imgW="1054100" imgH="241300" progId="Equation.3">
                  <p:embed/>
                </p:oleObj>
              </mc:Choice>
              <mc:Fallback>
                <p:oleObj name="Формула" r:id="rId5" imgW="1054100" imgH="241300" progId="Equation.3">
                  <p:embed/>
                  <p:pic>
                    <p:nvPicPr>
                      <p:cNvPr id="0" name="Picture 3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2636912"/>
                        <a:ext cx="2879725" cy="658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5899" name="Object 11" descr="Букет"/>
          <p:cNvGraphicFramePr>
            <a:graphicFrameLocks noGrp="1" noChangeAspect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630871989"/>
              </p:ext>
            </p:extLst>
          </p:nvPr>
        </p:nvGraphicFramePr>
        <p:xfrm>
          <a:off x="612576" y="3644900"/>
          <a:ext cx="1150938" cy="75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65" name="Microsoft Equation 3.0" r:id="rId7" imgW="596641" imgH="393529" progId="Equation.3">
                  <p:embed/>
                </p:oleObj>
              </mc:Choice>
              <mc:Fallback>
                <p:oleObj name="Microsoft Equation 3.0" r:id="rId7" imgW="596641" imgH="393529" progId="Equation.3">
                  <p:embed/>
                  <p:pic>
                    <p:nvPicPr>
                      <p:cNvPr id="0" name="Picture 34" descr="Букет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2576" y="3644900"/>
                        <a:ext cx="1150938" cy="758825"/>
                      </a:xfrm>
                      <a:prstGeom prst="rect">
                        <a:avLst/>
                      </a:prstGeom>
                      <a:blipFill dpi="0" rotWithShape="1">
                        <a:blip r:embed="rId9"/>
                        <a:srcRect/>
                        <a:tile tx="0" ty="0" sx="100000" sy="100000" flip="none" algn="tl"/>
                      </a:blip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5904" name="Object 16"/>
          <p:cNvGraphicFramePr>
            <a:graphicFrameLocks noGrp="1" noChangeAspect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1957226513"/>
              </p:ext>
            </p:extLst>
          </p:nvPr>
        </p:nvGraphicFramePr>
        <p:xfrm>
          <a:off x="5724128" y="2708920"/>
          <a:ext cx="2239962" cy="1135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66" name="Формула" r:id="rId10" imgW="952087" imgH="482391" progId="Equation.3">
                  <p:embed/>
                </p:oleObj>
              </mc:Choice>
              <mc:Fallback>
                <p:oleObj name="Формула" r:id="rId10" imgW="952087" imgH="482391" progId="Equation.3">
                  <p:embed/>
                  <p:pic>
                    <p:nvPicPr>
                      <p:cNvPr id="0" name="Picture 35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24128" y="2708920"/>
                        <a:ext cx="2239962" cy="1135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5897" name="Text Box 9"/>
          <p:cNvSpPr txBox="1">
            <a:spLocks noChangeArrowheads="1"/>
          </p:cNvSpPr>
          <p:nvPr/>
        </p:nvSpPr>
        <p:spPr bwMode="auto">
          <a:xfrm>
            <a:off x="395288" y="1844675"/>
            <a:ext cx="25209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ru-RU" altLang="ru-RU" sz="3600" i="1" smtClean="0">
                <a:solidFill>
                  <a:srgbClr val="808080"/>
                </a:solidFill>
              </a:rPr>
              <a:t>Решение</a:t>
            </a:r>
          </a:p>
        </p:txBody>
      </p:sp>
      <p:sp>
        <p:nvSpPr>
          <p:cNvPr id="165911" name="Text Box 23"/>
          <p:cNvSpPr txBox="1">
            <a:spLocks noChangeArrowheads="1"/>
          </p:cNvSpPr>
          <p:nvPr/>
        </p:nvSpPr>
        <p:spPr bwMode="auto">
          <a:xfrm>
            <a:off x="468313" y="5229225"/>
            <a:ext cx="5472112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ru-RU" altLang="ru-RU" sz="3600" smtClean="0">
                <a:solidFill>
                  <a:srgbClr val="808080"/>
                </a:solidFill>
              </a:rPr>
              <a:t>Ответ:</a:t>
            </a:r>
            <a:r>
              <a:rPr lang="ru-RU" altLang="ru-RU" smtClean="0">
                <a:solidFill>
                  <a:srgbClr val="000000"/>
                </a:solidFill>
              </a:rPr>
              <a:t> </a:t>
            </a:r>
          </a:p>
        </p:txBody>
      </p:sp>
      <p:graphicFrame>
        <p:nvGraphicFramePr>
          <p:cNvPr id="165912" name="Object 24"/>
          <p:cNvGraphicFramePr>
            <a:graphicFrameLocks noChangeAspect="1"/>
          </p:cNvGraphicFramePr>
          <p:nvPr/>
        </p:nvGraphicFramePr>
        <p:xfrm>
          <a:off x="2195513" y="4868863"/>
          <a:ext cx="2239962" cy="1135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67" name="Формула" r:id="rId12" imgW="952087" imgH="482391" progId="Equation.3">
                  <p:embed/>
                </p:oleObj>
              </mc:Choice>
              <mc:Fallback>
                <p:oleObj name="Формула" r:id="rId12" imgW="952087" imgH="482391" progId="Equation.3">
                  <p:embed/>
                  <p:pic>
                    <p:nvPicPr>
                      <p:cNvPr id="0" name="Picture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513" y="4868863"/>
                        <a:ext cx="2239962" cy="1135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4742292" y="22385"/>
            <a:ext cx="204254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sz="3200" dirty="0">
                <a:solidFill>
                  <a:schemeClr val="bg1"/>
                </a:solidFill>
              </a:rPr>
              <a:t>Задача 1</a:t>
            </a:r>
            <a:endParaRPr lang="ru-RU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575809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65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658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658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658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658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59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59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59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59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1659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1659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89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46" name="Oval 22"/>
          <p:cNvSpPr>
            <a:spLocks noChangeArrowheads="1"/>
          </p:cNvSpPr>
          <p:nvPr/>
        </p:nvSpPr>
        <p:spPr bwMode="auto">
          <a:xfrm>
            <a:off x="4764162" y="3429000"/>
            <a:ext cx="503237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altLang="ru-RU" smtClean="0">
              <a:solidFill>
                <a:srgbClr val="000000"/>
              </a:solidFill>
            </a:endParaRPr>
          </a:p>
        </p:txBody>
      </p:sp>
      <p:sp>
        <p:nvSpPr>
          <p:cNvPr id="205845" name="Oval 21"/>
          <p:cNvSpPr>
            <a:spLocks noChangeArrowheads="1"/>
          </p:cNvSpPr>
          <p:nvPr/>
        </p:nvSpPr>
        <p:spPr bwMode="auto">
          <a:xfrm>
            <a:off x="1811412" y="3573463"/>
            <a:ext cx="360362" cy="3587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altLang="ru-RU" smtClean="0">
              <a:solidFill>
                <a:srgbClr val="000000"/>
              </a:solidFill>
            </a:endParaRPr>
          </a:p>
        </p:txBody>
      </p:sp>
      <p:sp>
        <p:nvSpPr>
          <p:cNvPr id="206852" name="Rectangle 4"/>
          <p:cNvSpPr>
            <a:spLocks noGrp="1" noChangeArrowheads="1"/>
          </p:cNvSpPr>
          <p:nvPr>
            <p:ph type="title" sz="quarter" idx="4294967295"/>
          </p:nvPr>
        </p:nvSpPr>
        <p:spPr>
          <a:xfrm>
            <a:off x="906895" y="414338"/>
            <a:ext cx="8229600" cy="1143000"/>
          </a:xfrm>
          <a:noFill/>
        </p:spPr>
        <p:txBody>
          <a:bodyPr>
            <a:normAutofit fontScale="90000"/>
          </a:bodyPr>
          <a:lstStyle/>
          <a:p>
            <a:pPr algn="l"/>
            <a:r>
              <a:rPr lang="ru-RU" altLang="ru-RU" u="sng" dirty="0">
                <a:solidFill>
                  <a:srgbClr val="0000FF"/>
                </a:solidFill>
              </a:rPr>
              <a:t/>
            </a:r>
            <a:br>
              <a:rPr lang="ru-RU" altLang="ru-RU" u="sng" dirty="0">
                <a:solidFill>
                  <a:srgbClr val="0000FF"/>
                </a:solidFill>
              </a:rPr>
            </a:br>
            <a:r>
              <a:rPr lang="ru-RU" altLang="ru-RU" dirty="0"/>
              <a:t>Сравнить число      с 1. </a:t>
            </a:r>
          </a:p>
        </p:txBody>
      </p:sp>
      <p:graphicFrame>
        <p:nvGraphicFramePr>
          <p:cNvPr id="206853" name="Object 5"/>
          <p:cNvGraphicFramePr>
            <a:graphicFrameLocks noGrp="1" noChangeAspect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1508956270"/>
              </p:ext>
            </p:extLst>
          </p:nvPr>
        </p:nvGraphicFramePr>
        <p:xfrm>
          <a:off x="4712711" y="743188"/>
          <a:ext cx="873125" cy="82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4" name="Формула" r:id="rId3" imgW="215713" imgH="203024" progId="Equation.3">
                  <p:embed/>
                </p:oleObj>
              </mc:Choice>
              <mc:Fallback>
                <p:oleObj name="Формула" r:id="rId3" imgW="215713" imgH="203024" progId="Equation.3">
                  <p:embed/>
                  <p:pic>
                    <p:nvPicPr>
                      <p:cNvPr id="0" name="Picture 3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2711" y="743188"/>
                        <a:ext cx="873125" cy="822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832" name="Object 8"/>
          <p:cNvGraphicFramePr>
            <a:graphicFrameLocks noGrp="1" noChangeAspect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2832512966"/>
              </p:ext>
            </p:extLst>
          </p:nvPr>
        </p:nvGraphicFramePr>
        <p:xfrm>
          <a:off x="768424" y="2619375"/>
          <a:ext cx="1296988" cy="715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5" name="Формула" r:id="rId5" imgW="368140" imgH="203112" progId="Equation.3">
                  <p:embed/>
                </p:oleObj>
              </mc:Choice>
              <mc:Fallback>
                <p:oleObj name="Формула" r:id="rId5" imgW="368140" imgH="203112" progId="Equation.3">
                  <p:embed/>
                  <p:pic>
                    <p:nvPicPr>
                      <p:cNvPr id="0" name="Picture 3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8424" y="2619375"/>
                        <a:ext cx="1296988" cy="715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835" name="Object 11" descr="Букет"/>
          <p:cNvGraphicFramePr>
            <a:graphicFrameLocks noGrp="1" noChangeAspect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1265401959"/>
              </p:ext>
            </p:extLst>
          </p:nvPr>
        </p:nvGraphicFramePr>
        <p:xfrm>
          <a:off x="768424" y="4327525"/>
          <a:ext cx="941388" cy="47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6" name="Формула" r:id="rId7" imgW="355138" imgH="177569" progId="Equation.3">
                  <p:embed/>
                </p:oleObj>
              </mc:Choice>
              <mc:Fallback>
                <p:oleObj name="Формула" r:id="rId7" imgW="355138" imgH="177569" progId="Equation.3">
                  <p:embed/>
                  <p:pic>
                    <p:nvPicPr>
                      <p:cNvPr id="0" name="Picture 34" descr="Букет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8424" y="4327525"/>
                        <a:ext cx="941388" cy="471488"/>
                      </a:xfrm>
                      <a:prstGeom prst="rect">
                        <a:avLst/>
                      </a:prstGeom>
                      <a:blipFill dpi="0" rotWithShape="1">
                        <a:blip r:embed="rId9"/>
                        <a:srcRect/>
                        <a:tile tx="0" ty="0" sx="100000" sy="100000" flip="none" algn="tl"/>
                      </a:blip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840" name="Object 16"/>
          <p:cNvGraphicFramePr>
            <a:graphicFrameLocks noGrp="1" noChangeAspect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3950008802"/>
              </p:ext>
            </p:extLst>
          </p:nvPr>
        </p:nvGraphicFramePr>
        <p:xfrm>
          <a:off x="3869823" y="3197225"/>
          <a:ext cx="2160588" cy="82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7" name="Формула" r:id="rId10" imgW="533169" imgH="203112" progId="Equation.3">
                  <p:embed/>
                </p:oleObj>
              </mc:Choice>
              <mc:Fallback>
                <p:oleObj name="Формула" r:id="rId10" imgW="533169" imgH="203112" progId="Equation.3">
                  <p:embed/>
                  <p:pic>
                    <p:nvPicPr>
                      <p:cNvPr id="0" name="Picture 35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69823" y="3197225"/>
                        <a:ext cx="2160588" cy="822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831" name="Text Box 7"/>
          <p:cNvSpPr txBox="1">
            <a:spLocks noChangeArrowheads="1"/>
          </p:cNvSpPr>
          <p:nvPr/>
        </p:nvSpPr>
        <p:spPr bwMode="auto">
          <a:xfrm>
            <a:off x="395288" y="1557338"/>
            <a:ext cx="43211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ru-RU" altLang="ru-RU" sz="3600" i="1" smtClean="0">
                <a:solidFill>
                  <a:srgbClr val="808080"/>
                </a:solidFill>
              </a:rPr>
              <a:t>Решение</a:t>
            </a:r>
          </a:p>
        </p:txBody>
      </p:sp>
      <p:sp>
        <p:nvSpPr>
          <p:cNvPr id="205834" name="Text Box 10"/>
          <p:cNvSpPr txBox="1">
            <a:spLocks noChangeArrowheads="1"/>
          </p:cNvSpPr>
          <p:nvPr/>
        </p:nvSpPr>
        <p:spPr bwMode="auto">
          <a:xfrm>
            <a:off x="1379612" y="3500438"/>
            <a:ext cx="1223962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ru-RU" sz="2800" smtClean="0">
                <a:solidFill>
                  <a:srgbClr val="000000"/>
                </a:solidFill>
              </a:rPr>
              <a:t>-5 &lt;  0</a:t>
            </a:r>
            <a:endParaRPr lang="ru-RU" altLang="ru-RU" sz="2800" smtClean="0">
              <a:solidFill>
                <a:srgbClr val="000000"/>
              </a:solidFill>
            </a:endParaRPr>
          </a:p>
        </p:txBody>
      </p:sp>
      <p:sp>
        <p:nvSpPr>
          <p:cNvPr id="205838" name="AutoShape 14"/>
          <p:cNvSpPr>
            <a:spLocks noChangeArrowheads="1"/>
          </p:cNvSpPr>
          <p:nvPr/>
        </p:nvSpPr>
        <p:spPr bwMode="auto">
          <a:xfrm>
            <a:off x="3179837" y="3500438"/>
            <a:ext cx="647700" cy="503237"/>
          </a:xfrm>
          <a:prstGeom prst="rightArrow">
            <a:avLst>
              <a:gd name="adj1" fmla="val 50000"/>
              <a:gd name="adj2" fmla="val 3217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altLang="ru-RU" smtClean="0">
              <a:solidFill>
                <a:srgbClr val="000000"/>
              </a:solidFill>
            </a:endParaRPr>
          </a:p>
        </p:txBody>
      </p:sp>
      <p:sp>
        <p:nvSpPr>
          <p:cNvPr id="205839" name="AutoShape 15"/>
          <p:cNvSpPr>
            <a:spLocks noChangeArrowheads="1"/>
          </p:cNvSpPr>
          <p:nvPr/>
        </p:nvSpPr>
        <p:spPr bwMode="auto">
          <a:xfrm>
            <a:off x="6061149" y="3500438"/>
            <a:ext cx="647700" cy="503237"/>
          </a:xfrm>
          <a:prstGeom prst="rightArrow">
            <a:avLst>
              <a:gd name="adj1" fmla="val 50000"/>
              <a:gd name="adj2" fmla="val 3217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altLang="ru-RU" smtClean="0">
              <a:solidFill>
                <a:srgbClr val="000000"/>
              </a:solidFill>
            </a:endParaRPr>
          </a:p>
        </p:txBody>
      </p:sp>
      <p:graphicFrame>
        <p:nvGraphicFramePr>
          <p:cNvPr id="205843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863155"/>
              </p:ext>
            </p:extLst>
          </p:nvPr>
        </p:nvGraphicFramePr>
        <p:xfrm>
          <a:off x="7162874" y="3425825"/>
          <a:ext cx="1225550" cy="544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8" name="Формула" r:id="rId12" imgW="457002" imgH="203112" progId="Equation.3">
                  <p:embed/>
                </p:oleObj>
              </mc:Choice>
              <mc:Fallback>
                <p:oleObj name="Формула" r:id="rId12" imgW="457002" imgH="203112" progId="Equation.3">
                  <p:embed/>
                  <p:pic>
                    <p:nvPicPr>
                      <p:cNvPr id="0" name="Picture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874" y="3425825"/>
                        <a:ext cx="1225550" cy="544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848" name="Line 24"/>
          <p:cNvSpPr>
            <a:spLocks noChangeShapeType="1"/>
          </p:cNvSpPr>
          <p:nvPr/>
        </p:nvSpPr>
        <p:spPr bwMode="auto">
          <a:xfrm>
            <a:off x="2892499" y="2565400"/>
            <a:ext cx="0" cy="2447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205849" name="Text Box 25"/>
          <p:cNvSpPr txBox="1">
            <a:spLocks noChangeArrowheads="1"/>
          </p:cNvSpPr>
          <p:nvPr/>
        </p:nvSpPr>
        <p:spPr bwMode="auto">
          <a:xfrm>
            <a:off x="323850" y="5229225"/>
            <a:ext cx="208756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ru-RU" altLang="ru-RU" sz="3600" smtClean="0">
                <a:solidFill>
                  <a:srgbClr val="808080"/>
                </a:solidFill>
              </a:rPr>
              <a:t>Ответ:</a:t>
            </a:r>
            <a:r>
              <a:rPr lang="ru-RU" altLang="ru-RU" sz="2000" smtClean="0">
                <a:solidFill>
                  <a:srgbClr val="000000"/>
                </a:solidFill>
              </a:rPr>
              <a:t> </a:t>
            </a:r>
          </a:p>
        </p:txBody>
      </p:sp>
      <p:graphicFrame>
        <p:nvGraphicFramePr>
          <p:cNvPr id="205850" name="Object 26"/>
          <p:cNvGraphicFramePr>
            <a:graphicFrameLocks noChangeAspect="1"/>
          </p:cNvGraphicFramePr>
          <p:nvPr/>
        </p:nvGraphicFramePr>
        <p:xfrm>
          <a:off x="2195513" y="5300663"/>
          <a:ext cx="1225550" cy="544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9" name="Формула" r:id="rId14" imgW="457002" imgH="203112" progId="Equation.3">
                  <p:embed/>
                </p:oleObj>
              </mc:Choice>
              <mc:Fallback>
                <p:oleObj name="Формула" r:id="rId14" imgW="457002" imgH="203112" progId="Equation.3">
                  <p:embed/>
                  <p:pic>
                    <p:nvPicPr>
                      <p:cNvPr id="0" name="Picture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513" y="5300663"/>
                        <a:ext cx="1225550" cy="5445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Прямоугольник 16"/>
          <p:cNvSpPr/>
          <p:nvPr/>
        </p:nvSpPr>
        <p:spPr>
          <a:xfrm>
            <a:off x="4742292" y="22385"/>
            <a:ext cx="204254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sz="3200" dirty="0">
                <a:solidFill>
                  <a:schemeClr val="bg1"/>
                </a:solidFill>
              </a:rPr>
              <a:t>Задача </a:t>
            </a:r>
            <a:r>
              <a:rPr lang="ru-RU" altLang="ru-RU" sz="3200" dirty="0" smtClean="0">
                <a:solidFill>
                  <a:schemeClr val="bg1"/>
                </a:solidFill>
              </a:rPr>
              <a:t>2</a:t>
            </a:r>
            <a:endParaRPr lang="ru-RU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989188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8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8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8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8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58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58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05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058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58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05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05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058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058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205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058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058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058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1000"/>
                                        <p:tgtEl>
                                          <p:spTgt spid="205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1000"/>
                                        <p:tgtEl>
                                          <p:spTgt spid="205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46" grpId="0" animBg="1"/>
      <p:bldP spid="205845" grpId="0" animBg="1"/>
      <p:bldP spid="205834" grpId="0"/>
      <p:bldP spid="205838" grpId="0" animBg="1"/>
      <p:bldP spid="205839" grpId="0" animBg="1"/>
      <p:bldP spid="205848" grpId="0" animBg="1"/>
      <p:bldP spid="20584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73100" y="366308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ru-RU" altLang="ru-RU" sz="4000" dirty="0">
                <a:solidFill>
                  <a:srgbClr val="0000FF"/>
                </a:solidFill>
              </a:rPr>
              <a:t/>
            </a:r>
            <a:br>
              <a:rPr lang="ru-RU" altLang="ru-RU" sz="4000" dirty="0">
                <a:solidFill>
                  <a:srgbClr val="0000FF"/>
                </a:solidFill>
              </a:rPr>
            </a:br>
            <a:r>
              <a:rPr lang="en-US" altLang="ru-RU" dirty="0" smtClean="0"/>
              <a:t>C</a:t>
            </a:r>
            <a:r>
              <a:rPr lang="ru-RU" altLang="ru-RU" dirty="0" err="1" smtClean="0"/>
              <a:t>равнить</a:t>
            </a:r>
            <a:r>
              <a:rPr lang="ru-RU" altLang="ru-RU" dirty="0" smtClean="0"/>
              <a:t> </a:t>
            </a:r>
            <a:r>
              <a:rPr lang="ru-RU" altLang="ru-RU" sz="4000" dirty="0"/>
              <a:t>число </a:t>
            </a:r>
            <a:r>
              <a:rPr lang="ru-RU" altLang="ru-RU" sz="4000" i="1" dirty="0">
                <a:solidFill>
                  <a:schemeClr val="hlink"/>
                </a:solidFill>
                <a:latin typeface="Times New Roman" pitchFamily="18" charset="0"/>
              </a:rPr>
              <a:t>р</a:t>
            </a:r>
            <a:r>
              <a:rPr lang="ru-RU" altLang="ru-RU" sz="4000" dirty="0"/>
              <a:t> с 1 </a:t>
            </a:r>
            <a:endParaRPr lang="ru-RU" altLang="ru-RU" sz="4000" u="sng" dirty="0">
              <a:solidFill>
                <a:srgbClr val="0000FF"/>
              </a:solidFill>
            </a:endParaRPr>
          </a:p>
        </p:txBody>
      </p:sp>
      <p:graphicFrame>
        <p:nvGraphicFramePr>
          <p:cNvPr id="207875" name="Object 5"/>
          <p:cNvGraphicFramePr>
            <a:graphicFrameLocks noGrp="1" noChangeAspect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1188645572"/>
              </p:ext>
            </p:extLst>
          </p:nvPr>
        </p:nvGraphicFramePr>
        <p:xfrm>
          <a:off x="6877050" y="1216024"/>
          <a:ext cx="717550" cy="830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4" name="Формула" r:id="rId3" imgW="406224" imgH="469696" progId="Equation.3">
                  <p:embed/>
                </p:oleObj>
              </mc:Choice>
              <mc:Fallback>
                <p:oleObj name="Формула" r:id="rId3" imgW="406224" imgH="469696" progId="Equation.3">
                  <p:embed/>
                  <p:pic>
                    <p:nvPicPr>
                      <p:cNvPr id="0" name="Picture 1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77050" y="1216024"/>
                        <a:ext cx="717550" cy="830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7876" name="Object 11"/>
          <p:cNvGraphicFramePr>
            <a:graphicFrameLocks noGrp="1" noChangeAspect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3355321481"/>
              </p:ext>
            </p:extLst>
          </p:nvPr>
        </p:nvGraphicFramePr>
        <p:xfrm>
          <a:off x="5623865" y="1989931"/>
          <a:ext cx="279400" cy="719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5" name="Формула" r:id="rId5" imgW="152334" imgH="393529" progId="Equation.3">
                  <p:embed/>
                </p:oleObj>
              </mc:Choice>
              <mc:Fallback>
                <p:oleObj name="Формула" r:id="rId5" imgW="152334" imgH="393529" progId="Equation.3">
                  <p:embed/>
                  <p:pic>
                    <p:nvPicPr>
                      <p:cNvPr id="0" name="Picture 15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23865" y="1989931"/>
                        <a:ext cx="279400" cy="719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7890" name="Object 28"/>
          <p:cNvGraphicFramePr>
            <a:graphicFrameLocks noGrp="1" noChangeAspect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2874003708"/>
              </p:ext>
            </p:extLst>
          </p:nvPr>
        </p:nvGraphicFramePr>
        <p:xfrm>
          <a:off x="1437481" y="1653021"/>
          <a:ext cx="434975" cy="503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6" name="Формула" r:id="rId7" imgW="164957" imgH="190335" progId="Equation.3">
                  <p:embed/>
                </p:oleObj>
              </mc:Choice>
              <mc:Fallback>
                <p:oleObj name="Формула" r:id="rId7" imgW="164957" imgH="190335" progId="Equation.3">
                  <p:embed/>
                  <p:pic>
                    <p:nvPicPr>
                      <p:cNvPr id="0" name="Picture 17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7481" y="1653021"/>
                        <a:ext cx="434975" cy="5032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7877" name="Text Box 7"/>
          <p:cNvSpPr txBox="1">
            <a:spLocks noChangeArrowheads="1"/>
          </p:cNvSpPr>
          <p:nvPr/>
        </p:nvSpPr>
        <p:spPr bwMode="auto">
          <a:xfrm>
            <a:off x="6156325" y="1341438"/>
            <a:ext cx="8636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ru-RU" altLang="ru-RU" sz="3200" i="1" smtClean="0">
                <a:solidFill>
                  <a:srgbClr val="009999"/>
                </a:solidFill>
                <a:latin typeface="Times New Roman" pitchFamily="18" charset="0"/>
              </a:rPr>
              <a:t>р =</a:t>
            </a:r>
          </a:p>
        </p:txBody>
      </p:sp>
      <p:sp>
        <p:nvSpPr>
          <p:cNvPr id="207878" name="Text Box 9"/>
          <p:cNvSpPr txBox="1">
            <a:spLocks noChangeArrowheads="1"/>
          </p:cNvSpPr>
          <p:nvPr/>
        </p:nvSpPr>
        <p:spPr bwMode="auto">
          <a:xfrm>
            <a:off x="684213" y="2205038"/>
            <a:ext cx="3743325" cy="137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ru-RU" altLang="ru-RU" sz="2800" dirty="0" smtClean="0">
                <a:solidFill>
                  <a:srgbClr val="000000"/>
                </a:solidFill>
                <a:latin typeface="Times New Roman" pitchFamily="18" charset="0"/>
              </a:rPr>
              <a:t>2</a:t>
            </a:r>
            <a:r>
              <a:rPr lang="en-US" altLang="ru-RU" sz="2800" dirty="0" smtClean="0">
                <a:solidFill>
                  <a:srgbClr val="000000"/>
                </a:solidFill>
                <a:latin typeface="Times New Roman" pitchFamily="18" charset="0"/>
              </a:rPr>
              <a:t> &gt; 1</a:t>
            </a:r>
            <a:r>
              <a:rPr lang="ru-RU" altLang="ru-RU" sz="2800" dirty="0" smtClean="0">
                <a:solidFill>
                  <a:srgbClr val="000000"/>
                </a:solidFill>
                <a:latin typeface="Times New Roman" pitchFamily="18" charset="0"/>
              </a:rPr>
              <a:t>, то </a:t>
            </a:r>
            <a:br>
              <a:rPr lang="ru-RU" altLang="ru-RU" sz="2800" dirty="0" smtClean="0">
                <a:solidFill>
                  <a:srgbClr val="000000"/>
                </a:solidFill>
                <a:latin typeface="Times New Roman" pitchFamily="18" charset="0"/>
              </a:rPr>
            </a:br>
            <a:r>
              <a:rPr lang="ru-RU" altLang="ru-RU" sz="2800" dirty="0" smtClean="0">
                <a:solidFill>
                  <a:srgbClr val="000000"/>
                </a:solidFill>
                <a:latin typeface="Times New Roman" pitchFamily="18" charset="0"/>
              </a:rPr>
              <a:t>функция у = 2</a:t>
            </a:r>
            <a:r>
              <a:rPr lang="en-US" altLang="ru-RU" sz="2800" baseline="50000" dirty="0" smtClean="0">
                <a:solidFill>
                  <a:srgbClr val="000000"/>
                </a:solidFill>
                <a:latin typeface="Times New Roman" pitchFamily="18" charset="0"/>
              </a:rPr>
              <a:t>t</a:t>
            </a:r>
            <a:r>
              <a:rPr lang="en-US" altLang="ru-RU" sz="2800" dirty="0" smtClean="0">
                <a:solidFill>
                  <a:srgbClr val="000000"/>
                </a:solidFill>
                <a:latin typeface="Times New Roman" pitchFamily="18" charset="0"/>
              </a:rPr>
              <a:t> – </a:t>
            </a:r>
            <a:r>
              <a:rPr lang="ru-RU" altLang="ru-RU" sz="2800" dirty="0" smtClean="0">
                <a:solidFill>
                  <a:srgbClr val="000000"/>
                </a:solidFill>
                <a:latin typeface="Times New Roman" pitchFamily="18" charset="0"/>
              </a:rPr>
              <a:t>возрастающая.</a:t>
            </a:r>
          </a:p>
        </p:txBody>
      </p:sp>
      <p:sp>
        <p:nvSpPr>
          <p:cNvPr id="207879" name="Text Box 10"/>
          <p:cNvSpPr txBox="1">
            <a:spLocks noChangeArrowheads="1"/>
          </p:cNvSpPr>
          <p:nvPr/>
        </p:nvSpPr>
        <p:spPr bwMode="auto">
          <a:xfrm>
            <a:off x="4932040" y="2122920"/>
            <a:ext cx="3024188" cy="158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ru-RU" sz="2800" dirty="0" smtClean="0">
                <a:solidFill>
                  <a:srgbClr val="000000"/>
                </a:solidFill>
                <a:latin typeface="Times New Roman" pitchFamily="18" charset="0"/>
              </a:rPr>
              <a:t> 0</a:t>
            </a:r>
            <a:r>
              <a:rPr lang="ru-RU" altLang="ru-RU" sz="2800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altLang="ru-RU" sz="2800" dirty="0" smtClean="0">
                <a:solidFill>
                  <a:srgbClr val="000000"/>
                </a:solidFill>
                <a:latin typeface="Times New Roman" pitchFamily="18" charset="0"/>
              </a:rPr>
              <a:t>&lt;    </a:t>
            </a:r>
            <a:r>
              <a:rPr lang="ru-RU" altLang="ru-RU" sz="2800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altLang="ru-RU" sz="2800" dirty="0" smtClean="0">
                <a:solidFill>
                  <a:srgbClr val="000000"/>
                </a:solidFill>
                <a:latin typeface="Times New Roman" pitchFamily="18" charset="0"/>
              </a:rPr>
              <a:t>&lt; 1</a:t>
            </a:r>
            <a:r>
              <a:rPr lang="ru-RU" altLang="ru-RU" sz="2800" dirty="0" smtClean="0">
                <a:solidFill>
                  <a:srgbClr val="000000"/>
                </a:solidFill>
                <a:latin typeface="Times New Roman" pitchFamily="18" charset="0"/>
              </a:rPr>
              <a:t>, то </a:t>
            </a:r>
            <a:br>
              <a:rPr lang="ru-RU" altLang="ru-RU" sz="2800" dirty="0" smtClean="0">
                <a:solidFill>
                  <a:srgbClr val="000000"/>
                </a:solidFill>
                <a:latin typeface="Times New Roman" pitchFamily="18" charset="0"/>
              </a:rPr>
            </a:br>
            <a:r>
              <a:rPr lang="ru-RU" altLang="ru-RU" sz="2800" dirty="0" smtClean="0">
                <a:solidFill>
                  <a:srgbClr val="000000"/>
                </a:solidFill>
                <a:latin typeface="Times New Roman" pitchFamily="18" charset="0"/>
              </a:rPr>
              <a:t>функция у = </a:t>
            </a:r>
            <a:r>
              <a:rPr lang="en-US" altLang="ru-RU" sz="2800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ru-RU" altLang="ru-RU" sz="2800" dirty="0" smtClean="0">
                <a:solidFill>
                  <a:srgbClr val="000000"/>
                </a:solidFill>
                <a:latin typeface="Times New Roman" pitchFamily="18" charset="0"/>
              </a:rPr>
              <a:t>    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ru-RU" sz="2800" dirty="0" smtClean="0">
                <a:solidFill>
                  <a:srgbClr val="000000"/>
                </a:solidFill>
                <a:latin typeface="Times New Roman" pitchFamily="18" charset="0"/>
              </a:rPr>
              <a:t>– </a:t>
            </a:r>
            <a:r>
              <a:rPr lang="ru-RU" altLang="ru-RU" sz="2800" dirty="0" smtClean="0">
                <a:solidFill>
                  <a:srgbClr val="000000"/>
                </a:solidFill>
                <a:latin typeface="Times New Roman" pitchFamily="18" charset="0"/>
              </a:rPr>
              <a:t> убывающая</a:t>
            </a:r>
          </a:p>
        </p:txBody>
      </p:sp>
      <p:sp>
        <p:nvSpPr>
          <p:cNvPr id="207880" name="Text Box 15"/>
          <p:cNvSpPr txBox="1">
            <a:spLocks noChangeArrowheads="1"/>
          </p:cNvSpPr>
          <p:nvPr/>
        </p:nvSpPr>
        <p:spPr bwMode="auto">
          <a:xfrm>
            <a:off x="468313" y="5805488"/>
            <a:ext cx="28082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ru-RU" altLang="ru-RU" sz="2800" smtClean="0">
                <a:solidFill>
                  <a:srgbClr val="808080"/>
                </a:solidFill>
              </a:rPr>
              <a:t>Ответ:</a:t>
            </a:r>
            <a:r>
              <a:rPr lang="ru-RU" altLang="ru-RU" sz="2800" smtClean="0">
                <a:solidFill>
                  <a:srgbClr val="000000"/>
                </a:solidFill>
              </a:rPr>
              <a:t> 2</a:t>
            </a:r>
            <a:r>
              <a:rPr lang="ru-RU" altLang="ru-RU" sz="2800" baseline="50000" smtClean="0">
                <a:solidFill>
                  <a:srgbClr val="000000"/>
                </a:solidFill>
              </a:rPr>
              <a:t>3</a:t>
            </a:r>
            <a:r>
              <a:rPr lang="ru-RU" altLang="ru-RU" sz="2800" smtClean="0">
                <a:solidFill>
                  <a:srgbClr val="000000"/>
                </a:solidFill>
              </a:rPr>
              <a:t> </a:t>
            </a:r>
            <a:r>
              <a:rPr lang="en-US" altLang="ru-RU" sz="2800" smtClean="0">
                <a:solidFill>
                  <a:srgbClr val="000000"/>
                </a:solidFill>
              </a:rPr>
              <a:t>&gt; </a:t>
            </a:r>
            <a:r>
              <a:rPr lang="ru-RU" altLang="ru-RU" sz="2800" smtClean="0">
                <a:solidFill>
                  <a:srgbClr val="000000"/>
                </a:solidFill>
              </a:rPr>
              <a:t>1.</a:t>
            </a:r>
          </a:p>
        </p:txBody>
      </p:sp>
      <p:sp>
        <p:nvSpPr>
          <p:cNvPr id="207881" name="Line 16"/>
          <p:cNvSpPr>
            <a:spLocks noChangeShapeType="1"/>
          </p:cNvSpPr>
          <p:nvPr/>
        </p:nvSpPr>
        <p:spPr bwMode="auto">
          <a:xfrm>
            <a:off x="4500563" y="1557338"/>
            <a:ext cx="0" cy="50403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207882" name="Text Box 17"/>
          <p:cNvSpPr txBox="1">
            <a:spLocks noChangeArrowheads="1"/>
          </p:cNvSpPr>
          <p:nvPr/>
        </p:nvSpPr>
        <p:spPr bwMode="auto">
          <a:xfrm>
            <a:off x="4787900" y="6092825"/>
            <a:ext cx="468153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ru-RU" altLang="ru-RU" sz="2800" smtClean="0">
                <a:solidFill>
                  <a:srgbClr val="808080"/>
                </a:solidFill>
              </a:rPr>
              <a:t>Ответ:</a:t>
            </a:r>
            <a:r>
              <a:rPr lang="ru-RU" altLang="ru-RU" sz="2800" smtClean="0">
                <a:solidFill>
                  <a:srgbClr val="000000"/>
                </a:solidFill>
              </a:rPr>
              <a:t> </a:t>
            </a:r>
          </a:p>
        </p:txBody>
      </p:sp>
      <p:graphicFrame>
        <p:nvGraphicFramePr>
          <p:cNvPr id="207883" name="Object 18"/>
          <p:cNvGraphicFramePr>
            <a:graphicFrameLocks noChangeAspect="1"/>
          </p:cNvGraphicFramePr>
          <p:nvPr/>
        </p:nvGraphicFramePr>
        <p:xfrm>
          <a:off x="5997575" y="5778500"/>
          <a:ext cx="935038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7" name="Формула" r:id="rId9" imgW="406224" imgH="469696" progId="Equation.3">
                  <p:embed/>
                </p:oleObj>
              </mc:Choice>
              <mc:Fallback>
                <p:oleObj name="Формула" r:id="rId9" imgW="406224" imgH="469696" progId="Equation.3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97575" y="5778500"/>
                        <a:ext cx="935038" cy="1079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7884" name="Text Box 19"/>
          <p:cNvSpPr txBox="1">
            <a:spLocks noChangeArrowheads="1"/>
          </p:cNvSpPr>
          <p:nvPr/>
        </p:nvSpPr>
        <p:spPr bwMode="auto">
          <a:xfrm>
            <a:off x="6659563" y="6092825"/>
            <a:ext cx="11525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ru-RU" sz="2800" smtClean="0">
                <a:solidFill>
                  <a:srgbClr val="000000"/>
                </a:solidFill>
              </a:rPr>
              <a:t>&gt; 1</a:t>
            </a:r>
            <a:endParaRPr lang="ru-RU" altLang="ru-RU" sz="2800" smtClean="0">
              <a:solidFill>
                <a:srgbClr val="000000"/>
              </a:solidFill>
            </a:endParaRPr>
          </a:p>
        </p:txBody>
      </p:sp>
      <p:pic>
        <p:nvPicPr>
          <p:cNvPr id="207885" name="Picture 23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2349500"/>
            <a:ext cx="752475" cy="101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7886" name="Picture 24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3789363"/>
            <a:ext cx="2016125" cy="181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7887" name="Picture 25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3789363"/>
            <a:ext cx="2303463" cy="197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7889" name="Text Box 27"/>
          <p:cNvSpPr txBox="1">
            <a:spLocks noChangeArrowheads="1"/>
          </p:cNvSpPr>
          <p:nvPr/>
        </p:nvSpPr>
        <p:spPr bwMode="auto">
          <a:xfrm>
            <a:off x="684213" y="1557338"/>
            <a:ext cx="8636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ru-RU" altLang="ru-RU" sz="3200" i="1" smtClean="0">
                <a:solidFill>
                  <a:srgbClr val="009999"/>
                </a:solidFill>
                <a:latin typeface="Times New Roman" pitchFamily="18" charset="0"/>
              </a:rPr>
              <a:t>р =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4742292" y="22385"/>
            <a:ext cx="204254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sz="3200" dirty="0">
                <a:solidFill>
                  <a:schemeClr val="bg1"/>
                </a:solidFill>
              </a:rPr>
              <a:t>Задача </a:t>
            </a:r>
            <a:r>
              <a:rPr lang="ru-RU" altLang="ru-RU" sz="3200" dirty="0" smtClean="0">
                <a:solidFill>
                  <a:schemeClr val="bg1"/>
                </a:solidFill>
              </a:rPr>
              <a:t>3</a:t>
            </a:r>
            <a:endParaRPr lang="ru-RU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39391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 sz="quarter" idx="4294967295"/>
          </p:nvPr>
        </p:nvSpPr>
        <p:spPr>
          <a:xfrm>
            <a:off x="539552" y="836712"/>
            <a:ext cx="8229600" cy="1143000"/>
          </a:xfrm>
        </p:spPr>
        <p:txBody>
          <a:bodyPr anchor="ctr">
            <a:normAutofit/>
          </a:bodyPr>
          <a:lstStyle/>
          <a:p>
            <a:pPr algn="ctr" eaLnBrk="1" hangingPunct="1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Выяснить, является ли функция возрастающей (убывающей)</a:t>
            </a:r>
            <a:endParaRPr lang="ru-RU" sz="2800" dirty="0" smtClean="0">
              <a:solidFill>
                <a:srgbClr val="002060"/>
              </a:solidFill>
              <a:latin typeface="Comic Sans MS" pitchFamily="66" charset="0"/>
            </a:endParaRPr>
          </a:p>
        </p:txBody>
      </p:sp>
      <p:graphicFrame>
        <p:nvGraphicFramePr>
          <p:cNvPr id="38923" name="Object 11"/>
          <p:cNvGraphicFramePr>
            <a:graphicFrameLocks noGrp="1" noChangeAspect="1"/>
          </p:cNvGraphicFramePr>
          <p:nvPr>
            <p:ph sz="quarter" idx="4294967295"/>
          </p:nvPr>
        </p:nvGraphicFramePr>
        <p:xfrm>
          <a:off x="6353175" y="4786313"/>
          <a:ext cx="2790825" cy="1423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17" name="Формула" r:id="rId3" imgW="317160" imgH="393480" progId="Equation.3">
                  <p:embed/>
                </p:oleObj>
              </mc:Choice>
              <mc:Fallback>
                <p:oleObj name="Формула" r:id="rId3" imgW="317160" imgH="39348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53175" y="4786313"/>
                        <a:ext cx="2790825" cy="14239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22" name="Text Box 10"/>
          <p:cNvSpPr txBox="1">
            <a:spLocks noChangeArrowheads="1"/>
          </p:cNvSpPr>
          <p:nvPr/>
        </p:nvSpPr>
        <p:spPr bwMode="auto">
          <a:xfrm>
            <a:off x="928662" y="4286256"/>
            <a:ext cx="6767512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600" b="1" baseline="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Функция возрастающая, т.к. </a:t>
            </a:r>
          </a:p>
        </p:txBody>
      </p:sp>
      <p:sp>
        <p:nvSpPr>
          <p:cNvPr id="38926" name="Text Box 14"/>
          <p:cNvSpPr txBox="1">
            <a:spLocks noChangeArrowheads="1"/>
          </p:cNvSpPr>
          <p:nvPr/>
        </p:nvSpPr>
        <p:spPr bwMode="auto">
          <a:xfrm>
            <a:off x="1428728" y="2143116"/>
            <a:ext cx="48442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а)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56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6564" name="Picture 4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43108" y="2357430"/>
            <a:ext cx="3071835" cy="11756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pic>
      <p:sp>
        <p:nvSpPr>
          <p:cNvPr id="66566" name="Rectangle 6"/>
          <p:cNvSpPr>
            <a:spLocks noChangeArrowheads="1"/>
          </p:cNvSpPr>
          <p:nvPr/>
        </p:nvSpPr>
        <p:spPr bwMode="auto">
          <a:xfrm>
            <a:off x="0" y="295275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389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89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89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89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389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389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4" grpId="0"/>
      <p:bldP spid="3892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60" name="Rectangle 8"/>
          <p:cNvSpPr>
            <a:spLocks noGrp="1" noChangeArrowheads="1"/>
          </p:cNvSpPr>
          <p:nvPr>
            <p:ph type="title"/>
          </p:nvPr>
        </p:nvSpPr>
        <p:spPr/>
        <p:txBody>
          <a:bodyPr anchor="ctr">
            <a:noAutofit/>
          </a:bodyPr>
          <a:lstStyle/>
          <a:p>
            <a:pPr algn="ctr" eaLnBrk="1" hangingPunct="1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Выяснить, является ли функция возрастающей (убывающей)</a:t>
            </a:r>
          </a:p>
        </p:txBody>
      </p:sp>
      <p:sp>
        <p:nvSpPr>
          <p:cNvPr id="49159" name="Rectangle 7"/>
          <p:cNvSpPr>
            <a:spLocks noChangeArrowheads="1"/>
          </p:cNvSpPr>
          <p:nvPr/>
        </p:nvSpPr>
        <p:spPr bwMode="auto">
          <a:xfrm>
            <a:off x="928662" y="4357694"/>
            <a:ext cx="7705725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6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Функция убывающая, т.к.  </a:t>
            </a:r>
          </a:p>
        </p:txBody>
      </p:sp>
      <p:sp>
        <p:nvSpPr>
          <p:cNvPr id="49161" name="Text Box 9"/>
          <p:cNvSpPr txBox="1">
            <a:spLocks noChangeArrowheads="1"/>
          </p:cNvSpPr>
          <p:nvPr/>
        </p:nvSpPr>
        <p:spPr bwMode="auto">
          <a:xfrm>
            <a:off x="1411288" y="1930400"/>
            <a:ext cx="48442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б)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75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4755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43108" y="2357430"/>
            <a:ext cx="3214710" cy="12144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pic>
      <p:sp>
        <p:nvSpPr>
          <p:cNvPr id="74757" name="Rectangle 5"/>
          <p:cNvSpPr>
            <a:spLocks noChangeArrowheads="1"/>
          </p:cNvSpPr>
          <p:nvPr/>
        </p:nvSpPr>
        <p:spPr bwMode="auto">
          <a:xfrm>
            <a:off x="0" y="209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786446" y="5143512"/>
            <a:ext cx="29289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0 </a:t>
            </a:r>
            <a:r>
              <a:rPr lang="en-US" sz="3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&lt; 0,57 &lt;1</a:t>
            </a:r>
            <a:endParaRPr lang="ru-RU" sz="3600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9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9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9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9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60" grpId="0" autoUpdateAnimBg="0"/>
      <p:bldP spid="49159" grpId="0" autoUpdateAnimBg="0"/>
      <p:bldP spid="49161" grpId="0" autoUpdateAnimBg="0"/>
      <p:bldP spid="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54" name="Rectangle 22"/>
          <p:cNvSpPr>
            <a:spLocks noGrp="1" noChangeArrowheads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 eaLnBrk="1" hangingPunct="1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Выяснить, является ли функция возрастающей (убывающей)</a:t>
            </a:r>
            <a:endParaRPr lang="ru-RU" sz="2800" dirty="0" smtClean="0">
              <a:solidFill>
                <a:schemeClr val="accent2"/>
              </a:solidFill>
              <a:latin typeface="Comic Sans MS" pitchFamily="66" charset="0"/>
            </a:endParaRPr>
          </a:p>
        </p:txBody>
      </p:sp>
      <p:graphicFrame>
        <p:nvGraphicFramePr>
          <p:cNvPr id="3074" name="Object 11"/>
          <p:cNvGraphicFramePr>
            <a:graphicFrameLocks noGrp="1" noChangeAspect="1"/>
          </p:cNvGraphicFramePr>
          <p:nvPr>
            <p:ph sz="quarter" idx="4294967295"/>
          </p:nvPr>
        </p:nvGraphicFramePr>
        <p:xfrm>
          <a:off x="0" y="4924425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44" name="Формула" r:id="rId3" imgW="114120" imgH="215640" progId="Equation.3">
                  <p:embed/>
                </p:oleObj>
              </mc:Choice>
              <mc:Fallback>
                <p:oleObj name="Формула" r:id="rId3" imgW="114120" imgH="21564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4924425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046" name="Object 14"/>
          <p:cNvGraphicFramePr>
            <a:graphicFrameLocks noGrp="1" noChangeAspect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3338505459"/>
              </p:ext>
            </p:extLst>
          </p:nvPr>
        </p:nvGraphicFramePr>
        <p:xfrm>
          <a:off x="6261076" y="4721749"/>
          <a:ext cx="2303462" cy="1444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45" name="Формула" r:id="rId5" imgW="749160" imgH="469800" progId="Equation.3">
                  <p:embed/>
                </p:oleObj>
              </mc:Choice>
              <mc:Fallback>
                <p:oleObj name="Формула" r:id="rId5" imgW="749160" imgH="46980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61076" y="4721749"/>
                        <a:ext cx="2303462" cy="1444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039" name="Text Box 7"/>
          <p:cNvSpPr txBox="1">
            <a:spLocks noChangeArrowheads="1"/>
          </p:cNvSpPr>
          <p:nvPr/>
        </p:nvSpPr>
        <p:spPr bwMode="auto">
          <a:xfrm>
            <a:off x="1142976" y="4071942"/>
            <a:ext cx="511810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6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Функция возрастающая, т.к. </a:t>
            </a:r>
          </a:p>
        </p:txBody>
      </p:sp>
      <p:sp>
        <p:nvSpPr>
          <p:cNvPr id="44055" name="Text Box 23"/>
          <p:cNvSpPr txBox="1">
            <a:spLocks noChangeArrowheads="1"/>
          </p:cNvSpPr>
          <p:nvPr/>
        </p:nvSpPr>
        <p:spPr bwMode="auto">
          <a:xfrm>
            <a:off x="1785918" y="2071678"/>
            <a:ext cx="49885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в)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78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5781" name="Picture 5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83768" y="2348880"/>
            <a:ext cx="3016527" cy="12144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pic>
      <p:sp>
        <p:nvSpPr>
          <p:cNvPr id="11" name="Прямоугольник 10"/>
          <p:cNvSpPr/>
          <p:nvPr/>
        </p:nvSpPr>
        <p:spPr>
          <a:xfrm>
            <a:off x="7286644" y="4075418"/>
            <a:ext cx="113685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&gt; 1</a:t>
            </a:r>
            <a:endParaRPr lang="ru-RU" sz="36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0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40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40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40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54" grpId="0" autoUpdateAnimBg="0"/>
      <p:bldP spid="44039" grpId="0" autoUpdateAnimBg="0"/>
      <p:bldP spid="44055" grpId="0" autoUpdateAnimBg="0"/>
      <p:bldP spid="1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54" name="Rectangle 22"/>
          <p:cNvSpPr>
            <a:spLocks noGrp="1" noChangeArrowheads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 eaLnBrk="1" hangingPunct="1"/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Сравнить</a:t>
            </a:r>
            <a:endParaRPr lang="ru-RU" sz="3600" dirty="0" smtClean="0">
              <a:solidFill>
                <a:schemeClr val="accent2"/>
              </a:solidFill>
              <a:latin typeface="Comic Sans MS" pitchFamily="66" charset="0"/>
            </a:endParaRPr>
          </a:p>
        </p:txBody>
      </p:sp>
      <p:graphicFrame>
        <p:nvGraphicFramePr>
          <p:cNvPr id="3074" name="Object 11"/>
          <p:cNvGraphicFramePr>
            <a:graphicFrameLocks noGrp="1" noChangeAspect="1"/>
          </p:cNvGraphicFramePr>
          <p:nvPr>
            <p:ph sz="quarter" idx="4294967295"/>
          </p:nvPr>
        </p:nvGraphicFramePr>
        <p:xfrm>
          <a:off x="0" y="4924425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68" name="Формула" r:id="rId3" imgW="114120" imgH="215640" progId="Equation.3">
                  <p:embed/>
                </p:oleObj>
              </mc:Choice>
              <mc:Fallback>
                <p:oleObj name="Формула" r:id="rId3" imgW="114120" imgH="21564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4924425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578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680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6804" name="Picture 4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3093"/>
          <a:stretch>
            <a:fillRect/>
          </a:stretch>
        </p:blipFill>
        <p:spPr bwMode="auto">
          <a:xfrm>
            <a:off x="2500298" y="2285992"/>
            <a:ext cx="4210080" cy="12144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pic>
      <p:graphicFrame>
        <p:nvGraphicFramePr>
          <p:cNvPr id="67590" name="Object 6"/>
          <p:cNvGraphicFramePr>
            <a:graphicFrameLocks noChangeAspect="1"/>
          </p:cNvGraphicFramePr>
          <p:nvPr/>
        </p:nvGraphicFramePr>
        <p:xfrm>
          <a:off x="5072066" y="4929198"/>
          <a:ext cx="3230571" cy="12499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69" name="Формула" r:id="rId6" imgW="711200" imgH="228600" progId="Equation.3">
                  <p:embed/>
                </p:oleObj>
              </mc:Choice>
              <mc:Fallback>
                <p:oleObj name="Формула" r:id="rId6" imgW="711200" imgH="2286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2066" y="4929198"/>
                        <a:ext cx="3230571" cy="124995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675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675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54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2636912"/>
            <a:ext cx="7103343" cy="302433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6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Показательная функция</a:t>
            </a:r>
            <a:endParaRPr lang="ru-RU" sz="6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86483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54" name="Rectangle 22"/>
          <p:cNvSpPr>
            <a:spLocks noGrp="1" noChangeArrowheads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 eaLnBrk="1" hangingPunct="1"/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Сравнить</a:t>
            </a:r>
            <a:endParaRPr lang="ru-RU" sz="3600" dirty="0" smtClean="0">
              <a:solidFill>
                <a:schemeClr val="accent2"/>
              </a:solidFill>
              <a:latin typeface="Comic Sans MS" pitchFamily="66" charset="0"/>
            </a:endParaRPr>
          </a:p>
        </p:txBody>
      </p:sp>
      <p:graphicFrame>
        <p:nvGraphicFramePr>
          <p:cNvPr id="3074" name="Object 11"/>
          <p:cNvGraphicFramePr>
            <a:graphicFrameLocks noGrp="1" noChangeAspect="1"/>
          </p:cNvGraphicFramePr>
          <p:nvPr>
            <p:ph sz="quarter" idx="4294967295"/>
          </p:nvPr>
        </p:nvGraphicFramePr>
        <p:xfrm>
          <a:off x="0" y="4924425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592" name="Формула" r:id="rId3" imgW="114120" imgH="215640" progId="Equation.3">
                  <p:embed/>
                </p:oleObj>
              </mc:Choice>
              <mc:Fallback>
                <p:oleObj name="Формула" r:id="rId3" imgW="114120" imgH="21564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4924425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578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680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66566" name="Object 6"/>
          <p:cNvGraphicFramePr>
            <a:graphicFrameLocks noChangeAspect="1"/>
          </p:cNvGraphicFramePr>
          <p:nvPr/>
        </p:nvGraphicFramePr>
        <p:xfrm>
          <a:off x="4929190" y="4643446"/>
          <a:ext cx="3671335" cy="14621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593" name="Формула" r:id="rId5" imgW="533160" imgH="304560" progId="Equation.3">
                  <p:embed/>
                </p:oleObj>
              </mc:Choice>
              <mc:Fallback>
                <p:oleObj name="Формула" r:id="rId5" imgW="533160" imgH="30456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9190" y="4643446"/>
                        <a:ext cx="3671335" cy="146210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78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7829" name="Picture 5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71736" y="2285992"/>
            <a:ext cx="4071966" cy="14287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pic>
    </p:spTree>
  </p:cSld>
  <p:clrMapOvr>
    <a:masterClrMapping/>
  </p:clrMapOvr>
  <p:transition spd="slow"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665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665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54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54" name="Rectangle 22"/>
          <p:cNvSpPr>
            <a:spLocks noGrp="1" noChangeArrowheads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 eaLnBrk="1" hangingPunct="1"/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Сравнить с единицей</a:t>
            </a:r>
            <a:endParaRPr lang="ru-RU" sz="3600" dirty="0" smtClean="0">
              <a:solidFill>
                <a:schemeClr val="accent2"/>
              </a:solidFill>
              <a:latin typeface="Comic Sans MS" pitchFamily="66" charset="0"/>
            </a:endParaRPr>
          </a:p>
        </p:txBody>
      </p:sp>
      <p:graphicFrame>
        <p:nvGraphicFramePr>
          <p:cNvPr id="3074" name="Object 11"/>
          <p:cNvGraphicFramePr>
            <a:graphicFrameLocks noGrp="1" noChangeAspect="1"/>
          </p:cNvGraphicFramePr>
          <p:nvPr>
            <p:ph sz="quarter" idx="4294967295"/>
          </p:nvPr>
        </p:nvGraphicFramePr>
        <p:xfrm>
          <a:off x="0" y="4924425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16" name="Формула" r:id="rId3" imgW="114120" imgH="215640" progId="Equation.3">
                  <p:embed/>
                </p:oleObj>
              </mc:Choice>
              <mc:Fallback>
                <p:oleObj name="Формула" r:id="rId3" imgW="114120" imgH="21564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4924425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578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680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78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885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8852" name="Picture 4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59599"/>
          <a:stretch>
            <a:fillRect/>
          </a:stretch>
        </p:blipFill>
        <p:spPr bwMode="auto">
          <a:xfrm>
            <a:off x="3143240" y="2285992"/>
            <a:ext cx="2643206" cy="14287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pic>
      <p:graphicFrame>
        <p:nvGraphicFramePr>
          <p:cNvPr id="69640" name="Object 8"/>
          <p:cNvGraphicFramePr>
            <a:graphicFrameLocks noChangeAspect="1"/>
          </p:cNvGraphicFramePr>
          <p:nvPr/>
        </p:nvGraphicFramePr>
        <p:xfrm>
          <a:off x="4929190" y="5000636"/>
          <a:ext cx="3678232" cy="13731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17" name="Формула" r:id="rId6" imgW="558558" imgH="253890" progId="Equation.3">
                  <p:embed/>
                </p:oleObj>
              </mc:Choice>
              <mc:Fallback>
                <p:oleObj name="Формула" r:id="rId6" imgW="558558" imgH="25389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9190" y="5000636"/>
                        <a:ext cx="3678232" cy="137318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696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696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54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54" name="Rectangle 22"/>
          <p:cNvSpPr>
            <a:spLocks noGrp="1" noChangeArrowheads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 eaLnBrk="1" hangingPunct="1"/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Сравнить с единицей</a:t>
            </a:r>
            <a:endParaRPr lang="ru-RU" sz="3600" dirty="0" smtClean="0">
              <a:solidFill>
                <a:schemeClr val="accent2"/>
              </a:solidFill>
              <a:latin typeface="Comic Sans MS" pitchFamily="66" charset="0"/>
            </a:endParaRPr>
          </a:p>
        </p:txBody>
      </p:sp>
      <p:graphicFrame>
        <p:nvGraphicFramePr>
          <p:cNvPr id="3074" name="Object 11"/>
          <p:cNvGraphicFramePr>
            <a:graphicFrameLocks noGrp="1" noChangeAspect="1"/>
          </p:cNvGraphicFramePr>
          <p:nvPr>
            <p:ph sz="quarter" idx="4294967295"/>
          </p:nvPr>
        </p:nvGraphicFramePr>
        <p:xfrm>
          <a:off x="0" y="4924425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40" name="Формула" r:id="rId3" imgW="114120" imgH="215640" progId="Equation.3">
                  <p:embed/>
                </p:oleObj>
              </mc:Choice>
              <mc:Fallback>
                <p:oleObj name="Формула" r:id="rId3" imgW="114120" imgH="21564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4924425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578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680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78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885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8852" name="Picture 4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54026"/>
          <a:stretch>
            <a:fillRect/>
          </a:stretch>
        </p:blipFill>
        <p:spPr bwMode="auto">
          <a:xfrm>
            <a:off x="3214678" y="2071678"/>
            <a:ext cx="3143272" cy="15001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pic>
      <p:graphicFrame>
        <p:nvGraphicFramePr>
          <p:cNvPr id="71686" name="Object 6"/>
          <p:cNvGraphicFramePr>
            <a:graphicFrameLocks noChangeAspect="1"/>
          </p:cNvGraphicFramePr>
          <p:nvPr/>
        </p:nvGraphicFramePr>
        <p:xfrm>
          <a:off x="5143504" y="4929198"/>
          <a:ext cx="3417264" cy="1352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41" name="Формула" r:id="rId6" imgW="558800" imgH="228600" progId="Equation.3">
                  <p:embed/>
                </p:oleObj>
              </mc:Choice>
              <mc:Fallback>
                <p:oleObj name="Формула" r:id="rId6" imgW="558800" imgH="2286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4" y="4929198"/>
                        <a:ext cx="3417264" cy="1352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2" name="Picture 10" descr="MCj04046430000[1]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>
          <a:xfrm>
            <a:off x="357158" y="4643446"/>
            <a:ext cx="2071688" cy="176212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716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716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54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8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500034" y="642918"/>
            <a:ext cx="8229600" cy="1060472"/>
          </a:xfrm>
        </p:spPr>
        <p:txBody>
          <a:bodyPr anchor="ctr">
            <a:normAutofit fontScale="90000"/>
          </a:bodyPr>
          <a:lstStyle/>
          <a:p>
            <a:pPr eaLnBrk="1" hangingPunct="1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 рисунке изображены графики показательных функций. Соотнесите график функции с формулой</a:t>
            </a:r>
          </a:p>
        </p:txBody>
      </p:sp>
      <p:pic>
        <p:nvPicPr>
          <p:cNvPr id="8199" name="Picture 3" descr="ОУ1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tretch>
            <a:fillRect/>
          </a:stretch>
        </p:blipFill>
        <p:spPr>
          <a:xfrm>
            <a:off x="1383506" y="1600200"/>
            <a:ext cx="2185988" cy="2185988"/>
          </a:xfrm>
          <a:prstGeom prst="rect">
            <a:avLst/>
          </a:prstGeom>
          <a:ln>
            <a:noFill/>
          </a:ln>
          <a:effectLst>
            <a:glow rad="139700">
              <a:schemeClr val="accent1">
                <a:satMod val="175000"/>
                <a:alpha val="40000"/>
              </a:schemeClr>
            </a:glow>
            <a:outerShdw blurRad="190500" algn="tl" rotWithShape="0">
              <a:srgbClr val="000000">
                <a:alpha val="70000"/>
              </a:srgbClr>
            </a:outerShdw>
          </a:effectLst>
        </p:spPr>
      </p:pic>
      <p:graphicFrame>
        <p:nvGraphicFramePr>
          <p:cNvPr id="8196" name="Object 22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6311900" y="2573338"/>
          <a:ext cx="7112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670" name="Формула" r:id="rId4" imgW="710891" imgH="241195" progId="Equation.3">
                  <p:embed/>
                </p:oleObj>
              </mc:Choice>
              <mc:Fallback>
                <p:oleObj name="Формула" r:id="rId4" imgW="710891" imgH="241195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11900" y="2573338"/>
                        <a:ext cx="711200" cy="241300"/>
                      </a:xfrm>
                      <a:prstGeom prst="rect">
                        <a:avLst/>
                      </a:prstGeom>
                      <a:solidFill>
                        <a:srgbClr val="C0C0C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7" name="Object 23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7242175" y="3933825"/>
          <a:ext cx="1068388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671" name="Формула" r:id="rId6" imgW="596900" imgH="241300" progId="Equation.3">
                  <p:embed/>
                </p:oleObj>
              </mc:Choice>
              <mc:Fallback>
                <p:oleObj name="Формула" r:id="rId6" imgW="596900" imgH="241300" progId="Equation.3">
                  <p:embed/>
                  <p:pic>
                    <p:nvPicPr>
                      <p:cNvPr id="0" name="Object 2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42175" y="3933825"/>
                        <a:ext cx="1068388" cy="431800"/>
                      </a:xfrm>
                      <a:prstGeom prst="rect">
                        <a:avLst/>
                      </a:prstGeom>
                      <a:solidFill>
                        <a:srgbClr val="C0C0C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0" name="Rectangle 11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0492" name="Object 12"/>
          <p:cNvGraphicFramePr>
            <a:graphicFrameLocks noChangeAspect="1"/>
          </p:cNvGraphicFramePr>
          <p:nvPr/>
        </p:nvGraphicFramePr>
        <p:xfrm>
          <a:off x="7072330" y="1857364"/>
          <a:ext cx="1343025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672" name="Формула" r:id="rId8" imgW="710891" imgH="241195" progId="Equation.3">
                  <p:embed/>
                </p:oleObj>
              </mc:Choice>
              <mc:Fallback>
                <p:oleObj name="Формула" r:id="rId8" imgW="710891" imgH="241195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72330" y="1857364"/>
                        <a:ext cx="1343025" cy="447675"/>
                      </a:xfrm>
                      <a:prstGeom prst="rect">
                        <a:avLst/>
                      </a:prstGeom>
                      <a:solidFill>
                        <a:srgbClr val="C0C0C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1" name="Rectangle 13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8202" name="Rectangle 15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8203" name="Rectangle 17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8195" name="Object 18"/>
          <p:cNvGraphicFramePr>
            <a:graphicFrameLocks noChangeAspect="1"/>
          </p:cNvGraphicFramePr>
          <p:nvPr/>
        </p:nvGraphicFramePr>
        <p:xfrm>
          <a:off x="7019925" y="4941888"/>
          <a:ext cx="1439863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673" name="Формула" r:id="rId10" imgW="596900" imgH="241300" progId="Equation.3">
                  <p:embed/>
                </p:oleObj>
              </mc:Choice>
              <mc:Fallback>
                <p:oleObj name="Формула" r:id="rId10" imgW="596900" imgH="24130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9925" y="4941888"/>
                        <a:ext cx="1439863" cy="447675"/>
                      </a:xfrm>
                      <a:prstGeom prst="rect">
                        <a:avLst/>
                      </a:prstGeom>
                      <a:solidFill>
                        <a:srgbClr val="C0C0C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4" name="Text Box 26"/>
          <p:cNvSpPr txBox="1">
            <a:spLocks noChangeArrowheads="1"/>
          </p:cNvSpPr>
          <p:nvPr/>
        </p:nvSpPr>
        <p:spPr bwMode="auto">
          <a:xfrm>
            <a:off x="6572264" y="1928802"/>
            <a:ext cx="35242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dirty="0">
                <a:latin typeface="Comic Sans MS" pitchFamily="66" charset="0"/>
              </a:rPr>
              <a:t>1.</a:t>
            </a:r>
          </a:p>
        </p:txBody>
      </p:sp>
      <p:sp>
        <p:nvSpPr>
          <p:cNvPr id="8205" name="Text Box 27"/>
          <p:cNvSpPr txBox="1">
            <a:spLocks noChangeArrowheads="1"/>
          </p:cNvSpPr>
          <p:nvPr/>
        </p:nvSpPr>
        <p:spPr bwMode="auto">
          <a:xfrm>
            <a:off x="6408738" y="2924175"/>
            <a:ext cx="4635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dirty="0">
                <a:latin typeface="Comic Sans MS" pitchFamily="66" charset="0"/>
              </a:rPr>
              <a:t> 2.</a:t>
            </a:r>
          </a:p>
        </p:txBody>
      </p:sp>
      <p:sp>
        <p:nvSpPr>
          <p:cNvPr id="8206" name="Text Box 28"/>
          <p:cNvSpPr txBox="1">
            <a:spLocks noChangeArrowheads="1"/>
          </p:cNvSpPr>
          <p:nvPr/>
        </p:nvSpPr>
        <p:spPr bwMode="auto">
          <a:xfrm>
            <a:off x="6408738" y="3933825"/>
            <a:ext cx="4635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dirty="0">
                <a:latin typeface="Comic Sans MS" pitchFamily="66" charset="0"/>
              </a:rPr>
              <a:t> 3.</a:t>
            </a:r>
          </a:p>
        </p:txBody>
      </p:sp>
      <p:sp>
        <p:nvSpPr>
          <p:cNvPr id="8207" name="Text Box 29"/>
          <p:cNvSpPr txBox="1">
            <a:spLocks noChangeArrowheads="1"/>
          </p:cNvSpPr>
          <p:nvPr/>
        </p:nvSpPr>
        <p:spPr bwMode="auto">
          <a:xfrm>
            <a:off x="6516688" y="4941888"/>
            <a:ext cx="392112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dirty="0">
                <a:latin typeface="Comic Sans MS" pitchFamily="66" charset="0"/>
              </a:rPr>
              <a:t>4.</a:t>
            </a:r>
          </a:p>
        </p:txBody>
      </p:sp>
    </p:spTree>
  </p:cSld>
  <p:clrMapOvr>
    <a:masterClrMapping/>
  </p:clrMapOvr>
  <p:transition spd="slow"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861 -0.12616 L 0.02952 0.42245 C 0.04792 0.54213 0.03472 0.62314 0.00052 0.65231 C -0.04392 0.67476 -0.09878 0.64907 -0.1651 0.55601 L -0.46475 0.17314 " pathEditMode="relative" rAng="3700923" ptsTypes="FffFF">
                                      <p:cBhvr>
                                        <p:cTn id="6" dur="2000" fill="hold"/>
                                        <p:tgtEl>
                                          <p:spTgt spid="204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100" y="46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500034" y="571480"/>
            <a:ext cx="8229600" cy="1001771"/>
          </a:xfrm>
        </p:spPr>
        <p:txBody>
          <a:bodyPr anchor="ctr">
            <a:normAutofit fontScale="90000"/>
          </a:bodyPr>
          <a:lstStyle/>
          <a:p>
            <a:pPr eaLnBrk="1" hangingPunct="1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 рисунке изображены графики показательных функций. Соотнесите график функции с формулой</a:t>
            </a:r>
          </a:p>
        </p:txBody>
      </p:sp>
      <p:graphicFrame>
        <p:nvGraphicFramePr>
          <p:cNvPr id="9220" name="Object 11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2120900" y="2573338"/>
          <a:ext cx="7112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694" name="Формула" r:id="rId3" imgW="710891" imgH="241195" progId="Equation.3">
                  <p:embed/>
                </p:oleObj>
              </mc:Choice>
              <mc:Fallback>
                <p:oleObj name="Формула" r:id="rId3" imgW="710891" imgH="241195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0900" y="2573338"/>
                        <a:ext cx="711200" cy="241300"/>
                      </a:xfrm>
                      <a:prstGeom prst="rect">
                        <a:avLst/>
                      </a:prstGeom>
                      <a:solidFill>
                        <a:srgbClr val="C0C0C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1" name="Object 12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7242175" y="3933825"/>
          <a:ext cx="1068388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695" name="Формула" r:id="rId5" imgW="596900" imgH="241300" progId="Equation.3">
                  <p:embed/>
                </p:oleObj>
              </mc:Choice>
              <mc:Fallback>
                <p:oleObj name="Формула" r:id="rId5" imgW="596900" imgH="241300" progId="Equation.3">
                  <p:embed/>
                  <p:pic>
                    <p:nvPicPr>
                      <p:cNvPr id="0" name="Object 1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42175" y="3933825"/>
                        <a:ext cx="1068388" cy="431800"/>
                      </a:xfrm>
                      <a:prstGeom prst="rect">
                        <a:avLst/>
                      </a:prstGeom>
                      <a:solidFill>
                        <a:srgbClr val="C0C0C0"/>
                      </a:solidFill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223" name="Picture 4" descr="ОУ4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7" cstate="print"/>
          <a:srcRect/>
          <a:stretch>
            <a:fillRect/>
          </a:stretch>
        </p:blipFill>
        <p:spPr>
          <a:xfrm>
            <a:off x="569913" y="1643050"/>
            <a:ext cx="5418137" cy="4857784"/>
          </a:xfrm>
          <a:prstGeom prst="rect">
            <a:avLst/>
          </a:prstGeom>
          <a:ln>
            <a:noFill/>
          </a:ln>
          <a:effectLst>
            <a:glow rad="139700">
              <a:schemeClr val="accent1">
                <a:satMod val="175000"/>
                <a:alpha val="40000"/>
              </a:schemeClr>
            </a:glow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9224" name="Rectangle 5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9218" name="Object 6"/>
          <p:cNvGraphicFramePr>
            <a:graphicFrameLocks noChangeAspect="1"/>
          </p:cNvGraphicFramePr>
          <p:nvPr/>
        </p:nvGraphicFramePr>
        <p:xfrm>
          <a:off x="7072330" y="1857364"/>
          <a:ext cx="1343025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696" name="Формула" r:id="rId8" imgW="710891" imgH="241195" progId="Equation.3">
                  <p:embed/>
                </p:oleObj>
              </mc:Choice>
              <mc:Fallback>
                <p:oleObj name="Формула" r:id="rId8" imgW="710891" imgH="241195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72330" y="1857364"/>
                        <a:ext cx="1343025" cy="447675"/>
                      </a:xfrm>
                      <a:prstGeom prst="rect">
                        <a:avLst/>
                      </a:prstGeom>
                      <a:solidFill>
                        <a:srgbClr val="C0C0C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5" name="Rectangle 7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9226" name="Rectangle 8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9227" name="Rectangle 9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73738" name="Object 10"/>
          <p:cNvGraphicFramePr>
            <a:graphicFrameLocks noChangeAspect="1"/>
          </p:cNvGraphicFramePr>
          <p:nvPr/>
        </p:nvGraphicFramePr>
        <p:xfrm>
          <a:off x="7019925" y="4941888"/>
          <a:ext cx="1439863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697" name="Формула" r:id="rId10" imgW="596900" imgH="241300" progId="Equation.3">
                  <p:embed/>
                </p:oleObj>
              </mc:Choice>
              <mc:Fallback>
                <p:oleObj name="Формула" r:id="rId10" imgW="596900" imgH="2413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9925" y="4941888"/>
                        <a:ext cx="1439863" cy="447675"/>
                      </a:xfrm>
                      <a:prstGeom prst="rect">
                        <a:avLst/>
                      </a:prstGeom>
                      <a:solidFill>
                        <a:srgbClr val="C0C0C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8" name="Text Box 15"/>
          <p:cNvSpPr txBox="1">
            <a:spLocks noChangeArrowheads="1"/>
          </p:cNvSpPr>
          <p:nvPr/>
        </p:nvSpPr>
        <p:spPr bwMode="auto">
          <a:xfrm>
            <a:off x="6500826" y="1928802"/>
            <a:ext cx="35242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dirty="0">
                <a:latin typeface="Comic Sans MS" pitchFamily="66" charset="0"/>
              </a:rPr>
              <a:t>1.</a:t>
            </a:r>
          </a:p>
        </p:txBody>
      </p:sp>
      <p:sp>
        <p:nvSpPr>
          <p:cNvPr id="9229" name="Text Box 16"/>
          <p:cNvSpPr txBox="1">
            <a:spLocks noChangeArrowheads="1"/>
          </p:cNvSpPr>
          <p:nvPr/>
        </p:nvSpPr>
        <p:spPr bwMode="auto">
          <a:xfrm>
            <a:off x="6408738" y="2924175"/>
            <a:ext cx="4635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latin typeface="Comic Sans MS" pitchFamily="66" charset="0"/>
              </a:rPr>
              <a:t> 2.</a:t>
            </a:r>
          </a:p>
        </p:txBody>
      </p:sp>
      <p:sp>
        <p:nvSpPr>
          <p:cNvPr id="9230" name="Text Box 17"/>
          <p:cNvSpPr txBox="1">
            <a:spLocks noChangeArrowheads="1"/>
          </p:cNvSpPr>
          <p:nvPr/>
        </p:nvSpPr>
        <p:spPr bwMode="auto">
          <a:xfrm>
            <a:off x="6408738" y="3933825"/>
            <a:ext cx="4635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latin typeface="Comic Sans MS" pitchFamily="66" charset="0"/>
              </a:rPr>
              <a:t> 3.</a:t>
            </a:r>
          </a:p>
        </p:txBody>
      </p:sp>
      <p:sp>
        <p:nvSpPr>
          <p:cNvPr id="9231" name="Text Box 18"/>
          <p:cNvSpPr txBox="1">
            <a:spLocks noChangeArrowheads="1"/>
          </p:cNvSpPr>
          <p:nvPr/>
        </p:nvSpPr>
        <p:spPr bwMode="auto">
          <a:xfrm>
            <a:off x="6516688" y="4941888"/>
            <a:ext cx="392112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latin typeface="Comic Sans MS" pitchFamily="66" charset="0"/>
              </a:rPr>
              <a:t>4.</a:t>
            </a:r>
          </a:p>
        </p:txBody>
      </p:sp>
    </p:spTree>
  </p:cSld>
  <p:clrMapOvr>
    <a:masterClrMapping/>
  </p:clrMapOvr>
  <p:transition spd="slow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864 0.04069 L -0.32274 0.0302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37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200" y="-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54" name="Rectangle 22"/>
          <p:cNvSpPr>
            <a:spLocks noGrp="1" noChangeArrowheads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 eaLnBrk="1" hangingPunct="1"/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Сравнить с единицей</a:t>
            </a:r>
            <a:endParaRPr lang="ru-RU" sz="3600" dirty="0" smtClean="0">
              <a:solidFill>
                <a:schemeClr val="accent2"/>
              </a:solidFill>
              <a:latin typeface="Comic Sans MS" pitchFamily="66" charset="0"/>
            </a:endParaRPr>
          </a:p>
        </p:txBody>
      </p:sp>
      <p:graphicFrame>
        <p:nvGraphicFramePr>
          <p:cNvPr id="3074" name="Object 11"/>
          <p:cNvGraphicFramePr>
            <a:graphicFrameLocks noGrp="1" noChangeAspect="1"/>
          </p:cNvGraphicFramePr>
          <p:nvPr>
            <p:ph sz="quarter" idx="4294967295"/>
          </p:nvPr>
        </p:nvGraphicFramePr>
        <p:xfrm>
          <a:off x="0" y="4924425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33" name="Формула" r:id="rId3" imgW="114120" imgH="215640" progId="Equation.3">
                  <p:embed/>
                </p:oleObj>
              </mc:Choice>
              <mc:Fallback>
                <p:oleObj name="Формула" r:id="rId3" imgW="114120" imgH="21564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4924425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578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680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78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885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96260" name="Picture 4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86050" y="2714620"/>
            <a:ext cx="3759837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54" grpId="0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54" name="Rectangle 22"/>
          <p:cNvSpPr>
            <a:spLocks noGrp="1" noChangeArrowheads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 eaLnBrk="1" hangingPunct="1"/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Решить графически уравнение</a:t>
            </a:r>
            <a:endParaRPr lang="ru-RU" sz="3600" dirty="0" smtClean="0">
              <a:solidFill>
                <a:schemeClr val="accent2"/>
              </a:solidFill>
              <a:latin typeface="Comic Sans MS" pitchFamily="66" charset="0"/>
            </a:endParaRPr>
          </a:p>
        </p:txBody>
      </p:sp>
      <p:graphicFrame>
        <p:nvGraphicFramePr>
          <p:cNvPr id="3074" name="Object 11"/>
          <p:cNvGraphicFramePr>
            <a:graphicFrameLocks noGrp="1" noChangeAspect="1"/>
          </p:cNvGraphicFramePr>
          <p:nvPr>
            <p:ph sz="quarter" idx="4294967295"/>
          </p:nvPr>
        </p:nvGraphicFramePr>
        <p:xfrm>
          <a:off x="0" y="4924425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757" name="Формула" r:id="rId3" imgW="114120" imgH="215640" progId="Equation.3">
                  <p:embed/>
                </p:oleObj>
              </mc:Choice>
              <mc:Fallback>
                <p:oleObj name="Формула" r:id="rId3" imgW="114120" imgH="21564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4924425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578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680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78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885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" name="Picture 10" descr="MCj04046430000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>
          <a:xfrm>
            <a:off x="285720" y="4572008"/>
            <a:ext cx="2071688" cy="1762125"/>
          </a:xfrm>
          <a:prstGeom prst="rect">
            <a:avLst/>
          </a:prstGeom>
          <a:noFill/>
        </p:spPr>
      </p:pic>
      <p:pic>
        <p:nvPicPr>
          <p:cNvPr id="97283" name="Picture 3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2647"/>
          <a:stretch>
            <a:fillRect/>
          </a:stretch>
        </p:blipFill>
        <p:spPr bwMode="auto">
          <a:xfrm>
            <a:off x="2643174" y="2500306"/>
            <a:ext cx="4071966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54" grpId="0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26" name="Picture 2"/>
          <p:cNvPicPr>
            <a:picLocks noChangeAspect="1" noChangeArrowheads="1"/>
          </p:cNvPicPr>
          <p:nvPr/>
        </p:nvPicPr>
        <p:blipFill>
          <a:blip r:embed="rId2" cstate="print"/>
          <a:srcRect l="32775" t="21735" r="29425" b="28181"/>
          <a:stretch>
            <a:fillRect/>
          </a:stretch>
        </p:blipFill>
        <p:spPr bwMode="auto">
          <a:xfrm>
            <a:off x="1403648" y="1628800"/>
            <a:ext cx="6167274" cy="4752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</p:pic>
      <p:sp>
        <p:nvSpPr>
          <p:cNvPr id="7" name="Прямоугольник 6"/>
          <p:cNvSpPr/>
          <p:nvPr/>
        </p:nvSpPr>
        <p:spPr>
          <a:xfrm>
            <a:off x="395536" y="836712"/>
            <a:ext cx="8248955" cy="70526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Выполни тестовую работу и проверь себя*</a:t>
            </a:r>
            <a:endParaRPr lang="ru-RU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034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34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03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54" name="Rectangle 22"/>
          <p:cNvSpPr>
            <a:spLocks noGrp="1" noChangeArrowheads="1"/>
          </p:cNvSpPr>
          <p:nvPr>
            <p:ph type="title"/>
          </p:nvPr>
        </p:nvSpPr>
        <p:spPr>
          <a:xfrm>
            <a:off x="3881430" y="357166"/>
            <a:ext cx="5083058" cy="857256"/>
          </a:xfrm>
        </p:spPr>
        <p:txBody>
          <a:bodyPr anchor="ctr">
            <a:normAutofit/>
          </a:bodyPr>
          <a:lstStyle/>
          <a:p>
            <a:pPr algn="ctr" eaLnBrk="1" hangingPunct="1"/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*Проверь себя!</a:t>
            </a:r>
            <a:endParaRPr lang="ru-RU" sz="3600" dirty="0" smtClean="0">
              <a:solidFill>
                <a:schemeClr val="accent2"/>
              </a:solidFill>
              <a:latin typeface="Comic Sans MS" pitchFamily="66" charset="0"/>
            </a:endParaRPr>
          </a:p>
        </p:txBody>
      </p:sp>
      <p:graphicFrame>
        <p:nvGraphicFramePr>
          <p:cNvPr id="3074" name="Object 11"/>
          <p:cNvGraphicFramePr>
            <a:graphicFrameLocks noGrp="1" noChangeAspect="1"/>
          </p:cNvGraphicFramePr>
          <p:nvPr>
            <p:ph sz="quarter" idx="4294967295"/>
          </p:nvPr>
        </p:nvGraphicFramePr>
        <p:xfrm>
          <a:off x="0" y="4924425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05" name="Формула" r:id="rId3" imgW="114120" imgH="215640" progId="Equation.3">
                  <p:embed/>
                </p:oleObj>
              </mc:Choice>
              <mc:Fallback>
                <p:oleObj name="Формула" r:id="rId3" imgW="114120" imgH="21564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4924425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578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680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78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885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4500562" y="1285860"/>
          <a:ext cx="4000530" cy="476408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666755"/>
                <a:gridCol w="666755"/>
                <a:gridCol w="666755"/>
                <a:gridCol w="666755"/>
                <a:gridCol w="666755"/>
                <a:gridCol w="666755"/>
              </a:tblGrid>
              <a:tr h="18710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/>
                        <a:t>Ответ </a:t>
                      </a:r>
                      <a:endParaRPr lang="ru-RU" sz="1200" dirty="0"/>
                    </a:p>
                    <a:p>
                      <a:pPr algn="r">
                        <a:spcAft>
                          <a:spcPts val="0"/>
                        </a:spcAft>
                      </a:pPr>
                      <a:endParaRPr lang="ru-RU" sz="1400" dirty="0" smtClean="0"/>
                    </a:p>
                    <a:p>
                      <a:pPr algn="r">
                        <a:spcAft>
                          <a:spcPts val="0"/>
                        </a:spcAft>
                      </a:pPr>
                      <a:endParaRPr lang="ru-RU" sz="1400" dirty="0" smtClean="0"/>
                    </a:p>
                    <a:p>
                      <a:pPr algn="r">
                        <a:spcAft>
                          <a:spcPts val="0"/>
                        </a:spcAft>
                      </a:pPr>
                      <a:endParaRPr lang="ru-RU" sz="1400" dirty="0" smtClean="0"/>
                    </a:p>
                    <a:p>
                      <a:pPr algn="r">
                        <a:spcAft>
                          <a:spcPts val="0"/>
                        </a:spcAft>
                      </a:pPr>
                      <a:endParaRPr lang="ru-RU" sz="1400" dirty="0" smtClean="0"/>
                    </a:p>
                    <a:p>
                      <a:pPr algn="r">
                        <a:spcAft>
                          <a:spcPts val="0"/>
                        </a:spcAft>
                      </a:pPr>
                      <a:endParaRPr lang="ru-RU" sz="1400" dirty="0" smtClean="0"/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 smtClean="0"/>
                        <a:t>№</a:t>
                      </a:r>
                      <a:endParaRPr lang="ru-RU" sz="1200" dirty="0"/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/>
                        <a:t>задания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/>
                        <a:t>1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/>
                        <a:t>2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/>
                        <a:t>3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/>
                        <a:t>4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/>
                        <a:t>5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109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/>
                        <a:t>№1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/>
                        <a:t>в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/>
                        <a:t>у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/>
                        <a:t>у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/>
                        <a:t>в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/>
                        <a:t>в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109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/>
                        <a:t>№2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/>
                        <a:t>&lt;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/>
                        <a:t>&gt;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/>
                        <a:t>&lt;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/>
                        <a:t>&gt;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/>
                        <a:t>=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109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/>
                        <a:t>№3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/>
                        <a:t>&lt;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/>
                        <a:t>&lt;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/>
                        <a:t>&gt;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/>
                        <a:t>&lt;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/>
                        <a:t>=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109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/>
                        <a:t>№4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/>
                        <a:t>Один корень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4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4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54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36"/>
          <p:cNvSpPr>
            <a:spLocks noChangeArrowheads="1"/>
          </p:cNvSpPr>
          <p:nvPr/>
        </p:nvSpPr>
        <p:spPr bwMode="auto">
          <a:xfrm>
            <a:off x="539552" y="1412776"/>
            <a:ext cx="7559675" cy="3387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  <p:sp>
        <p:nvSpPr>
          <p:cNvPr id="188423" name="Text Box 4"/>
          <p:cNvSpPr txBox="1">
            <a:spLocks noChangeArrowheads="1"/>
          </p:cNvSpPr>
          <p:nvPr/>
        </p:nvSpPr>
        <p:spPr bwMode="auto">
          <a:xfrm>
            <a:off x="611560" y="1787481"/>
            <a:ext cx="6984776" cy="26776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marL="5445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ru-RU" altLang="ru-RU" sz="2800" b="1" dirty="0">
                <a:solidFill>
                  <a:srgbClr val="0000FF"/>
                </a:solidFill>
              </a:rPr>
              <a:t>Показательная функция – это функция вида                   , </a:t>
            </a:r>
          </a:p>
          <a:p>
            <a:pPr>
              <a:lnSpc>
                <a:spcPct val="150000"/>
              </a:lnSpc>
            </a:pPr>
            <a:r>
              <a:rPr lang="ru-RU" altLang="ru-RU" sz="2800" b="1" dirty="0">
                <a:solidFill>
                  <a:srgbClr val="0000FF"/>
                </a:solidFill>
              </a:rPr>
              <a:t>где </a:t>
            </a:r>
            <a:r>
              <a:rPr lang="en-US" altLang="ru-RU" sz="2800" b="1" i="1" dirty="0">
                <a:latin typeface="Times New Roman" pitchFamily="18" charset="0"/>
              </a:rPr>
              <a:t>x</a:t>
            </a:r>
            <a:r>
              <a:rPr lang="ru-RU" altLang="ru-RU" sz="2800" b="1" dirty="0">
                <a:solidFill>
                  <a:srgbClr val="0000FF"/>
                </a:solidFill>
              </a:rPr>
              <a:t> – переменная,</a:t>
            </a:r>
          </a:p>
          <a:p>
            <a:pPr>
              <a:lnSpc>
                <a:spcPct val="150000"/>
              </a:lnSpc>
            </a:pPr>
            <a:r>
              <a:rPr lang="ru-RU" altLang="ru-RU" sz="2800" b="1" dirty="0">
                <a:solidFill>
                  <a:srgbClr val="0000FF"/>
                </a:solidFill>
              </a:rPr>
              <a:t>     - заданное число, </a:t>
            </a:r>
            <a:r>
              <a:rPr lang="en-US" altLang="ru-RU" sz="2800" b="1" i="1" dirty="0">
                <a:solidFill>
                  <a:srgbClr val="0000FF"/>
                </a:solidFill>
              </a:rPr>
              <a:t> </a:t>
            </a:r>
            <a:r>
              <a:rPr lang="ru-RU" altLang="ru-RU" sz="2800" b="1" i="1" dirty="0">
                <a:solidFill>
                  <a:srgbClr val="0000FF"/>
                </a:solidFill>
              </a:rPr>
              <a:t>  </a:t>
            </a:r>
            <a:r>
              <a:rPr lang="ru-RU" altLang="ru-RU" sz="2800" b="1" dirty="0">
                <a:solidFill>
                  <a:srgbClr val="0000FF"/>
                </a:solidFill>
              </a:rPr>
              <a:t>&gt;0</a:t>
            </a:r>
            <a:r>
              <a:rPr lang="ru-RU" altLang="ru-RU" sz="2800" b="1" dirty="0" smtClean="0">
                <a:solidFill>
                  <a:srgbClr val="0000FF"/>
                </a:solidFill>
              </a:rPr>
              <a:t>,   </a:t>
            </a:r>
            <a:r>
              <a:rPr lang="en-US" altLang="ru-RU" sz="2800" b="1" dirty="0" smtClean="0">
                <a:solidFill>
                  <a:srgbClr val="0000FF"/>
                </a:solidFill>
              </a:rPr>
              <a:t> </a:t>
            </a:r>
            <a:r>
              <a:rPr lang="ru-RU" altLang="ru-RU" sz="2800" b="1" dirty="0" smtClean="0">
                <a:solidFill>
                  <a:srgbClr val="0000FF"/>
                </a:solidFill>
              </a:rPr>
              <a:t> </a:t>
            </a:r>
            <a:r>
              <a:rPr lang="ru-RU" altLang="ru-RU" sz="2800" b="1" dirty="0">
                <a:solidFill>
                  <a:srgbClr val="0000FF"/>
                </a:solidFill>
                <a:sym typeface="Symbol" pitchFamily="18" charset="2"/>
              </a:rPr>
              <a:t></a:t>
            </a:r>
            <a:r>
              <a:rPr lang="ru-RU" altLang="ru-RU" sz="2800" b="1" dirty="0">
                <a:solidFill>
                  <a:srgbClr val="0000FF"/>
                </a:solidFill>
              </a:rPr>
              <a:t>1.</a:t>
            </a:r>
          </a:p>
        </p:txBody>
      </p:sp>
      <p:sp>
        <p:nvSpPr>
          <p:cNvPr id="188419" name="Rectangle 2"/>
          <p:cNvSpPr>
            <a:spLocks noGrp="1" noChangeArrowheads="1"/>
          </p:cNvSpPr>
          <p:nvPr>
            <p:ph type="title" sz="quarter" idx="4294967295"/>
          </p:nvPr>
        </p:nvSpPr>
        <p:spPr>
          <a:xfrm>
            <a:off x="4716016" y="0"/>
            <a:ext cx="8229600" cy="706437"/>
          </a:xfrm>
          <a:noFill/>
        </p:spPr>
        <p:txBody>
          <a:bodyPr>
            <a:normAutofit/>
          </a:bodyPr>
          <a:lstStyle/>
          <a:p>
            <a:pPr algn="l"/>
            <a:r>
              <a:rPr lang="ru-RU" altLang="ru-RU" sz="3200" dirty="0">
                <a:solidFill>
                  <a:schemeClr val="bg1"/>
                </a:solidFill>
              </a:rPr>
              <a:t>Определение</a:t>
            </a:r>
          </a:p>
        </p:txBody>
      </p:sp>
      <p:graphicFrame>
        <p:nvGraphicFramePr>
          <p:cNvPr id="188424" name="Object 29"/>
          <p:cNvGraphicFramePr>
            <a:graphicFrameLocks noGrp="1" noChangeAspect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3159649430"/>
              </p:ext>
            </p:extLst>
          </p:nvPr>
        </p:nvGraphicFramePr>
        <p:xfrm>
          <a:off x="3708239" y="2348880"/>
          <a:ext cx="1727522" cy="9432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7" name="Формула" r:id="rId3" imgW="419100" imgH="228600" progId="Equation.3">
                  <p:embed/>
                </p:oleObj>
              </mc:Choice>
              <mc:Fallback>
                <p:oleObj name="Формула" r:id="rId3" imgW="419100" imgH="228600" progId="Equation.3">
                  <p:embed/>
                  <p:pic>
                    <p:nvPicPr>
                      <p:cNvPr id="0" name="Picture 7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8239" y="2348880"/>
                        <a:ext cx="1727522" cy="94324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8425" name="Object 33"/>
          <p:cNvGraphicFramePr>
            <a:graphicFrameLocks noGrp="1" noChangeAspect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3516660352"/>
              </p:ext>
            </p:extLst>
          </p:nvPr>
        </p:nvGraphicFramePr>
        <p:xfrm>
          <a:off x="1043608" y="3789040"/>
          <a:ext cx="588963" cy="6473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8" name="Формула" r:id="rId5" imgW="126835" imgH="139518" progId="Equation.3">
                  <p:embed/>
                </p:oleObj>
              </mc:Choice>
              <mc:Fallback>
                <p:oleObj name="Формула" r:id="rId5" imgW="126835" imgH="139518" progId="Equation.3">
                  <p:embed/>
                  <p:pic>
                    <p:nvPicPr>
                      <p:cNvPr id="0" name="Picture 7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8" y="3789040"/>
                        <a:ext cx="588963" cy="64732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8426" name="Object 26"/>
          <p:cNvGraphicFramePr>
            <a:graphicFrameLocks noGrp="1" noChangeAspect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398660316"/>
              </p:ext>
            </p:extLst>
          </p:nvPr>
        </p:nvGraphicFramePr>
        <p:xfrm>
          <a:off x="5776317" y="3887420"/>
          <a:ext cx="451867" cy="4970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9" name="Формула" r:id="rId7" imgW="126720" imgH="139680" progId="Equation.3">
                  <p:embed/>
                </p:oleObj>
              </mc:Choice>
              <mc:Fallback>
                <p:oleObj name="Формула" r:id="rId7" imgW="126720" imgH="139680" progId="Equation.3">
                  <p:embed/>
                  <p:pic>
                    <p:nvPicPr>
                      <p:cNvPr id="0" name="Picture 7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76317" y="3887420"/>
                        <a:ext cx="451867" cy="49705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8427" name="Object 31"/>
          <p:cNvGraphicFramePr>
            <a:graphicFrameLocks noGrp="1" noChangeAspect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2139694930"/>
              </p:ext>
            </p:extLst>
          </p:nvPr>
        </p:nvGraphicFramePr>
        <p:xfrm>
          <a:off x="4827121" y="3861048"/>
          <a:ext cx="392951" cy="4322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0" name="Формула" r:id="rId9" imgW="126720" imgH="139680" progId="Equation.3">
                  <p:embed/>
                </p:oleObj>
              </mc:Choice>
              <mc:Fallback>
                <p:oleObj name="Формула" r:id="rId9" imgW="126720" imgH="139680" progId="Equation.3">
                  <p:embed/>
                  <p:pic>
                    <p:nvPicPr>
                      <p:cNvPr id="0" name="Picture 75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27121" y="3861048"/>
                        <a:ext cx="392951" cy="43224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842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  <p:sp>
        <p:nvSpPr>
          <p:cNvPr id="188421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  <p:sp>
        <p:nvSpPr>
          <p:cNvPr id="18842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  <p:sp>
        <p:nvSpPr>
          <p:cNvPr id="188428" name="Text Box 38"/>
          <p:cNvSpPr txBox="1">
            <a:spLocks noChangeArrowheads="1"/>
          </p:cNvSpPr>
          <p:nvPr/>
        </p:nvSpPr>
        <p:spPr bwMode="auto">
          <a:xfrm>
            <a:off x="539552" y="5371812"/>
            <a:ext cx="18732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sz="2400" b="1" i="1" dirty="0">
                <a:solidFill>
                  <a:schemeClr val="tx2"/>
                </a:solidFill>
              </a:rPr>
              <a:t>Примеры:</a:t>
            </a:r>
            <a:r>
              <a:rPr lang="ru-RU" altLang="ru-RU" b="1" i="1" dirty="0">
                <a:solidFill>
                  <a:schemeClr val="tx2"/>
                </a:solidFill>
              </a:rPr>
              <a:t> </a:t>
            </a:r>
          </a:p>
        </p:txBody>
      </p:sp>
      <p:graphicFrame>
        <p:nvGraphicFramePr>
          <p:cNvPr id="101416" name="Object 40"/>
          <p:cNvGraphicFramePr>
            <a:graphicFrameLocks noChangeAspect="1"/>
          </p:cNvGraphicFramePr>
          <p:nvPr/>
        </p:nvGraphicFramePr>
        <p:xfrm>
          <a:off x="4435475" y="5013325"/>
          <a:ext cx="1643063" cy="1216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1" name="Формула" r:id="rId11" imgW="634725" imgH="469696" progId="Equation.3">
                  <p:embed/>
                </p:oleObj>
              </mc:Choice>
              <mc:Fallback>
                <p:oleObj name="Формула" r:id="rId11" imgW="634725" imgH="469696" progId="Equation.3">
                  <p:embed/>
                  <p:pic>
                    <p:nvPicPr>
                      <p:cNvPr id="0" name="Picture 7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35475" y="5013325"/>
                        <a:ext cx="1643063" cy="1216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1417" name="Object 41"/>
          <p:cNvGraphicFramePr>
            <a:graphicFrameLocks noChangeAspect="1"/>
          </p:cNvGraphicFramePr>
          <p:nvPr/>
        </p:nvGraphicFramePr>
        <p:xfrm>
          <a:off x="6588125" y="5157788"/>
          <a:ext cx="1944688" cy="833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2" name="Формула" r:id="rId13" imgW="533169" imgH="228501" progId="Equation.3">
                  <p:embed/>
                </p:oleObj>
              </mc:Choice>
              <mc:Fallback>
                <p:oleObj name="Формула" r:id="rId13" imgW="533169" imgH="228501" progId="Equation.3">
                  <p:embed/>
                  <p:pic>
                    <p:nvPicPr>
                      <p:cNvPr id="0" name="Picture 7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8125" y="5157788"/>
                        <a:ext cx="1944688" cy="833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1418" name="Object 42"/>
          <p:cNvGraphicFramePr>
            <a:graphicFrameLocks noChangeAspect="1"/>
          </p:cNvGraphicFramePr>
          <p:nvPr/>
        </p:nvGraphicFramePr>
        <p:xfrm>
          <a:off x="2249488" y="5229225"/>
          <a:ext cx="1620837" cy="809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3" name="Формула" r:id="rId15" imgW="457200" imgH="228600" progId="Equation.3">
                  <p:embed/>
                </p:oleObj>
              </mc:Choice>
              <mc:Fallback>
                <p:oleObj name="Формула" r:id="rId15" imgW="457200" imgH="228600" progId="Equation.3">
                  <p:embed/>
                  <p:pic>
                    <p:nvPicPr>
                      <p:cNvPr id="0" name="Picture 7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49488" y="5229225"/>
                        <a:ext cx="1620837" cy="809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1278258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014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14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01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014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014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01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014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014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01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9592" y="998567"/>
            <a:ext cx="756084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Область определения показательной функции: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 (y)=R – множество всех действительных чисел.</a:t>
            </a:r>
          </a:p>
          <a:p>
            <a:pPr algn="just"/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Область значений показательной функции: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(y)=R+ - множество всех положительных чисел.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4716016" y="-99392"/>
            <a:ext cx="8229600" cy="706437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altLang="ru-RU" sz="3200" dirty="0" smtClean="0">
                <a:solidFill>
                  <a:schemeClr val="bg1"/>
                </a:solidFill>
              </a:rPr>
              <a:t>Определение</a:t>
            </a:r>
            <a:endParaRPr lang="ru-RU" altLang="ru-RU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979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826" name="Freeform 714"/>
          <p:cNvSpPr>
            <a:spLocks/>
          </p:cNvSpPr>
          <p:nvPr/>
        </p:nvSpPr>
        <p:spPr bwMode="auto">
          <a:xfrm>
            <a:off x="2339256" y="1267619"/>
            <a:ext cx="3671887" cy="4759325"/>
          </a:xfrm>
          <a:custGeom>
            <a:avLst/>
            <a:gdLst>
              <a:gd name="T0" fmla="*/ 0 w 2448"/>
              <a:gd name="T1" fmla="*/ 2976 h 2976"/>
              <a:gd name="T2" fmla="*/ 1344 w 2448"/>
              <a:gd name="T3" fmla="*/ 2688 h 2976"/>
              <a:gd name="T4" fmla="*/ 2064 w 2448"/>
              <a:gd name="T5" fmla="*/ 1680 h 2976"/>
              <a:gd name="T6" fmla="*/ 2448 w 2448"/>
              <a:gd name="T7" fmla="*/ 0 h 2976"/>
              <a:gd name="T8" fmla="*/ 0 60000 65536"/>
              <a:gd name="T9" fmla="*/ 0 60000 65536"/>
              <a:gd name="T10" fmla="*/ 0 60000 65536"/>
              <a:gd name="T11" fmla="*/ 0 60000 65536"/>
              <a:gd name="T12" fmla="*/ 0 w 2448"/>
              <a:gd name="T13" fmla="*/ 0 h 2976"/>
              <a:gd name="T14" fmla="*/ 2448 w 2448"/>
              <a:gd name="T15" fmla="*/ 2976 h 297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448" h="2976">
                <a:moveTo>
                  <a:pt x="0" y="2976"/>
                </a:moveTo>
                <a:cubicBezTo>
                  <a:pt x="500" y="2940"/>
                  <a:pt x="1000" y="2904"/>
                  <a:pt x="1344" y="2688"/>
                </a:cubicBezTo>
                <a:cubicBezTo>
                  <a:pt x="1688" y="2472"/>
                  <a:pt x="1880" y="2128"/>
                  <a:pt x="2064" y="1680"/>
                </a:cubicBezTo>
                <a:cubicBezTo>
                  <a:pt x="2248" y="1232"/>
                  <a:pt x="2348" y="616"/>
                  <a:pt x="2448" y="0"/>
                </a:cubicBezTo>
              </a:path>
            </a:pathLst>
          </a:custGeom>
          <a:noFill/>
          <a:ln w="635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480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89000" y="347663"/>
            <a:ext cx="8229600" cy="993775"/>
          </a:xfrm>
        </p:spPr>
        <p:txBody>
          <a:bodyPr>
            <a:normAutofit fontScale="90000"/>
          </a:bodyPr>
          <a:lstStyle/>
          <a:p>
            <a:pPr marL="0" indent="0" algn="l">
              <a:buNone/>
            </a:pPr>
            <a:r>
              <a:rPr lang="ru-RU" altLang="ru-RU" sz="4000" dirty="0"/>
              <a:t/>
            </a:r>
            <a:br>
              <a:rPr lang="ru-RU" altLang="ru-RU" sz="4000" dirty="0"/>
            </a:br>
            <a:r>
              <a:rPr lang="ru-RU" altLang="ru-RU" sz="3600" b="0" dirty="0"/>
              <a:t>Построить график функции </a:t>
            </a:r>
            <a:r>
              <a:rPr lang="en-US" altLang="ru-RU" sz="3600" b="0" dirty="0"/>
              <a:t>y = </a:t>
            </a:r>
            <a:r>
              <a:rPr lang="ru-RU" altLang="ru-RU" sz="3600" b="0" dirty="0"/>
              <a:t>2</a:t>
            </a:r>
            <a:r>
              <a:rPr lang="en-US" altLang="ru-RU" sz="3600" b="0" baseline="40000" dirty="0"/>
              <a:t>x</a:t>
            </a:r>
            <a:endParaRPr lang="ru-RU" altLang="ru-RU" sz="3600" b="0" baseline="40000" dirty="0"/>
          </a:p>
        </p:txBody>
      </p:sp>
      <p:graphicFrame>
        <p:nvGraphicFramePr>
          <p:cNvPr id="218506" name="Object 394"/>
          <p:cNvGraphicFramePr>
            <a:graphicFrameLocks noGrp="1" noChangeAspect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232721966"/>
              </p:ext>
            </p:extLst>
          </p:nvPr>
        </p:nvGraphicFramePr>
        <p:xfrm>
          <a:off x="1471613" y="2747963"/>
          <a:ext cx="1524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4" name="Формула" r:id="rId3" imgW="152334" imgH="393529" progId="Equation.3">
                  <p:embed/>
                </p:oleObj>
              </mc:Choice>
              <mc:Fallback>
                <p:oleObj name="Формула" r:id="rId3" imgW="152334" imgH="393529" progId="Equation.3">
                  <p:embed/>
                  <p:pic>
                    <p:nvPicPr>
                      <p:cNvPr id="0" name="Picture 9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1613" y="2747963"/>
                        <a:ext cx="15240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912" name="Group 112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130956897"/>
              </p:ext>
            </p:extLst>
          </p:nvPr>
        </p:nvGraphicFramePr>
        <p:xfrm>
          <a:off x="3880718" y="1483519"/>
          <a:ext cx="4038600" cy="4663440"/>
        </p:xfrm>
        <a:graphic>
          <a:graphicData uri="http://schemas.openxmlformats.org/drawingml/2006/table">
            <a:tbl>
              <a:tblPr/>
              <a:tblGrid>
                <a:gridCol w="504825"/>
                <a:gridCol w="504825"/>
                <a:gridCol w="504825"/>
                <a:gridCol w="504825"/>
                <a:gridCol w="504825"/>
                <a:gridCol w="504825"/>
                <a:gridCol w="504825"/>
                <a:gridCol w="504825"/>
              </a:tblGrid>
              <a:tr h="504825">
                <a:tc grid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32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16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16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4805" name="Line 3"/>
          <p:cNvSpPr>
            <a:spLocks noChangeShapeType="1"/>
          </p:cNvSpPr>
          <p:nvPr/>
        </p:nvSpPr>
        <p:spPr bwMode="auto">
          <a:xfrm>
            <a:off x="1331913" y="2205038"/>
            <a:ext cx="0" cy="2592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4806" name="Line 4"/>
          <p:cNvSpPr>
            <a:spLocks noChangeShapeType="1"/>
          </p:cNvSpPr>
          <p:nvPr/>
        </p:nvSpPr>
        <p:spPr bwMode="auto">
          <a:xfrm>
            <a:off x="1042988" y="2565400"/>
            <a:ext cx="5762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4807" name="Text Box 5"/>
          <p:cNvSpPr txBox="1">
            <a:spLocks noChangeArrowheads="1"/>
          </p:cNvSpPr>
          <p:nvPr/>
        </p:nvSpPr>
        <p:spPr bwMode="auto">
          <a:xfrm>
            <a:off x="971550" y="2205038"/>
            <a:ext cx="5762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ru-RU" b="1"/>
              <a:t>x</a:t>
            </a:r>
            <a:endParaRPr lang="ru-RU" altLang="ru-RU" b="1"/>
          </a:p>
        </p:txBody>
      </p:sp>
      <p:sp>
        <p:nvSpPr>
          <p:cNvPr id="204808" name="Text Box 6"/>
          <p:cNvSpPr txBox="1">
            <a:spLocks noChangeArrowheads="1"/>
          </p:cNvSpPr>
          <p:nvPr/>
        </p:nvSpPr>
        <p:spPr bwMode="auto">
          <a:xfrm>
            <a:off x="1403350" y="2205038"/>
            <a:ext cx="5762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ru-RU" b="1"/>
              <a:t>y</a:t>
            </a:r>
            <a:endParaRPr lang="ru-RU" altLang="ru-RU" b="1"/>
          </a:p>
        </p:txBody>
      </p:sp>
      <p:sp>
        <p:nvSpPr>
          <p:cNvPr id="218119" name="Text Box 7"/>
          <p:cNvSpPr txBox="1">
            <a:spLocks noChangeArrowheads="1"/>
          </p:cNvSpPr>
          <p:nvPr/>
        </p:nvSpPr>
        <p:spPr bwMode="auto">
          <a:xfrm>
            <a:off x="900113" y="2708275"/>
            <a:ext cx="4333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ru-RU"/>
              <a:t>-1</a:t>
            </a:r>
          </a:p>
        </p:txBody>
      </p:sp>
      <p:sp>
        <p:nvSpPr>
          <p:cNvPr id="204810" name="Text Box 33"/>
          <p:cNvSpPr txBox="1">
            <a:spLocks noChangeArrowheads="1"/>
          </p:cNvSpPr>
          <p:nvPr/>
        </p:nvSpPr>
        <p:spPr bwMode="auto">
          <a:xfrm>
            <a:off x="3634656" y="1267619"/>
            <a:ext cx="3603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sz="1400" b="1" i="1">
                <a:latin typeface="Times New Roman" pitchFamily="18" charset="0"/>
              </a:rPr>
              <a:t> </a:t>
            </a:r>
          </a:p>
        </p:txBody>
      </p:sp>
      <p:sp>
        <p:nvSpPr>
          <p:cNvPr id="204811" name="Line 221"/>
          <p:cNvSpPr>
            <a:spLocks noChangeShapeType="1"/>
          </p:cNvSpPr>
          <p:nvPr/>
        </p:nvSpPr>
        <p:spPr bwMode="auto">
          <a:xfrm flipV="1">
            <a:off x="4355381" y="1196181"/>
            <a:ext cx="0" cy="4995863"/>
          </a:xfrm>
          <a:prstGeom prst="line">
            <a:avLst/>
          </a:prstGeom>
          <a:noFill/>
          <a:ln w="73025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4812" name="Line 222"/>
          <p:cNvSpPr>
            <a:spLocks noChangeShapeType="1"/>
          </p:cNvSpPr>
          <p:nvPr/>
        </p:nvSpPr>
        <p:spPr bwMode="auto">
          <a:xfrm flipV="1">
            <a:off x="1475656" y="6165056"/>
            <a:ext cx="6121400" cy="0"/>
          </a:xfrm>
          <a:prstGeom prst="line">
            <a:avLst/>
          </a:prstGeom>
          <a:noFill/>
          <a:ln w="73025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4813" name="Text Box 369"/>
          <p:cNvSpPr txBox="1">
            <a:spLocks noChangeArrowheads="1"/>
          </p:cNvSpPr>
          <p:nvPr/>
        </p:nvSpPr>
        <p:spPr bwMode="auto">
          <a:xfrm>
            <a:off x="4355381" y="1699419"/>
            <a:ext cx="325437" cy="429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90000"/>
              </a:lnSpc>
            </a:pPr>
            <a:endParaRPr lang="en-US" altLang="ru-RU" sz="2000" b="1">
              <a:solidFill>
                <a:srgbClr val="FFFF66"/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ru-RU" sz="2000" b="1"/>
              <a:t>8</a:t>
            </a:r>
          </a:p>
          <a:p>
            <a:pPr>
              <a:lnSpc>
                <a:spcPct val="90000"/>
              </a:lnSpc>
            </a:pPr>
            <a:endParaRPr lang="en-US" altLang="ru-RU" b="1"/>
          </a:p>
          <a:p>
            <a:pPr>
              <a:lnSpc>
                <a:spcPct val="90000"/>
              </a:lnSpc>
            </a:pPr>
            <a:r>
              <a:rPr lang="en-US" altLang="ru-RU" sz="2000" b="1"/>
              <a:t>7</a:t>
            </a:r>
          </a:p>
          <a:p>
            <a:pPr>
              <a:lnSpc>
                <a:spcPct val="90000"/>
              </a:lnSpc>
            </a:pPr>
            <a:endParaRPr lang="en-US" altLang="ru-RU" b="1"/>
          </a:p>
          <a:p>
            <a:pPr>
              <a:lnSpc>
                <a:spcPct val="90000"/>
              </a:lnSpc>
            </a:pPr>
            <a:r>
              <a:rPr lang="en-US" altLang="ru-RU" sz="2000" b="1"/>
              <a:t>6</a:t>
            </a:r>
          </a:p>
          <a:p>
            <a:pPr>
              <a:lnSpc>
                <a:spcPct val="90000"/>
              </a:lnSpc>
            </a:pPr>
            <a:endParaRPr lang="en-US" altLang="ru-RU" b="1"/>
          </a:p>
          <a:p>
            <a:pPr>
              <a:lnSpc>
                <a:spcPct val="90000"/>
              </a:lnSpc>
            </a:pPr>
            <a:r>
              <a:rPr lang="en-US" altLang="ru-RU" sz="2000" b="1"/>
              <a:t>5</a:t>
            </a:r>
          </a:p>
          <a:p>
            <a:pPr>
              <a:lnSpc>
                <a:spcPct val="90000"/>
              </a:lnSpc>
            </a:pPr>
            <a:endParaRPr lang="en-US" altLang="ru-RU" b="1"/>
          </a:p>
          <a:p>
            <a:pPr>
              <a:lnSpc>
                <a:spcPct val="90000"/>
              </a:lnSpc>
            </a:pPr>
            <a:r>
              <a:rPr lang="en-US" altLang="ru-RU" sz="2000" b="1"/>
              <a:t>4</a:t>
            </a:r>
          </a:p>
          <a:p>
            <a:pPr>
              <a:lnSpc>
                <a:spcPct val="90000"/>
              </a:lnSpc>
            </a:pPr>
            <a:endParaRPr lang="en-US" altLang="ru-RU" b="1"/>
          </a:p>
          <a:p>
            <a:pPr>
              <a:lnSpc>
                <a:spcPct val="90000"/>
              </a:lnSpc>
            </a:pPr>
            <a:r>
              <a:rPr lang="en-US" altLang="ru-RU" sz="2000" b="1"/>
              <a:t>3</a:t>
            </a:r>
          </a:p>
          <a:p>
            <a:pPr>
              <a:lnSpc>
                <a:spcPct val="90000"/>
              </a:lnSpc>
            </a:pPr>
            <a:endParaRPr lang="en-US" altLang="ru-RU" b="1"/>
          </a:p>
          <a:p>
            <a:pPr>
              <a:lnSpc>
                <a:spcPct val="90000"/>
              </a:lnSpc>
            </a:pPr>
            <a:r>
              <a:rPr lang="en-US" altLang="ru-RU" sz="2000" b="1"/>
              <a:t>2</a:t>
            </a:r>
          </a:p>
          <a:p>
            <a:pPr>
              <a:lnSpc>
                <a:spcPct val="90000"/>
              </a:lnSpc>
            </a:pPr>
            <a:endParaRPr lang="en-US" altLang="ru-RU" b="1"/>
          </a:p>
          <a:p>
            <a:pPr>
              <a:lnSpc>
                <a:spcPct val="90000"/>
              </a:lnSpc>
            </a:pPr>
            <a:r>
              <a:rPr lang="en-US" altLang="ru-RU" sz="2000" b="1"/>
              <a:t>1</a:t>
            </a:r>
            <a:endParaRPr lang="ru-RU" altLang="ru-RU" sz="2000" b="1"/>
          </a:p>
        </p:txBody>
      </p:sp>
      <p:sp>
        <p:nvSpPr>
          <p:cNvPr id="204814" name="Text Box 370"/>
          <p:cNvSpPr txBox="1">
            <a:spLocks noChangeArrowheads="1"/>
          </p:cNvSpPr>
          <p:nvPr/>
        </p:nvSpPr>
        <p:spPr bwMode="auto">
          <a:xfrm>
            <a:off x="2483718" y="6165304"/>
            <a:ext cx="39973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altLang="ru-RU" sz="2000" b="1" dirty="0"/>
              <a:t> - 3  </a:t>
            </a:r>
            <a:r>
              <a:rPr lang="ru-RU" altLang="ru-RU" sz="2000" b="1" dirty="0"/>
              <a:t> </a:t>
            </a:r>
            <a:r>
              <a:rPr lang="en-US" altLang="ru-RU" sz="2000" b="1" dirty="0"/>
              <a:t>- 2    -1 </a:t>
            </a:r>
            <a:r>
              <a:rPr lang="ru-RU" altLang="ru-RU" sz="2000" b="1" dirty="0"/>
              <a:t>  </a:t>
            </a:r>
            <a:r>
              <a:rPr lang="en-US" altLang="ru-RU" sz="2000" b="1" dirty="0"/>
              <a:t>  0     1      2     3    </a:t>
            </a:r>
            <a:r>
              <a:rPr lang="en-US" altLang="ru-RU" dirty="0"/>
              <a:t>  </a:t>
            </a:r>
            <a:endParaRPr lang="ru-RU" altLang="ru-RU" dirty="0"/>
          </a:p>
        </p:txBody>
      </p:sp>
      <p:sp>
        <p:nvSpPr>
          <p:cNvPr id="204815" name="Text Box 371"/>
          <p:cNvSpPr txBox="1">
            <a:spLocks noChangeArrowheads="1"/>
          </p:cNvSpPr>
          <p:nvPr/>
        </p:nvSpPr>
        <p:spPr bwMode="auto">
          <a:xfrm>
            <a:off x="7485931" y="6020594"/>
            <a:ext cx="43338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b="1"/>
              <a:t>х</a:t>
            </a:r>
          </a:p>
        </p:txBody>
      </p:sp>
      <p:sp>
        <p:nvSpPr>
          <p:cNvPr id="204816" name="Text Box 372"/>
          <p:cNvSpPr txBox="1">
            <a:spLocks noChangeArrowheads="1"/>
          </p:cNvSpPr>
          <p:nvPr/>
        </p:nvSpPr>
        <p:spPr bwMode="auto">
          <a:xfrm>
            <a:off x="4426818" y="1124744"/>
            <a:ext cx="43338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b="1"/>
              <a:t>у</a:t>
            </a:r>
          </a:p>
        </p:txBody>
      </p:sp>
      <p:sp>
        <p:nvSpPr>
          <p:cNvPr id="218486" name="Oval 374"/>
          <p:cNvSpPr>
            <a:spLocks noChangeArrowheads="1"/>
          </p:cNvSpPr>
          <p:nvPr/>
        </p:nvSpPr>
        <p:spPr bwMode="auto">
          <a:xfrm>
            <a:off x="5795243" y="1916906"/>
            <a:ext cx="152400" cy="152400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  <p:sp>
        <p:nvSpPr>
          <p:cNvPr id="218492" name="Oval 380"/>
          <p:cNvSpPr>
            <a:spLocks noChangeArrowheads="1"/>
          </p:cNvSpPr>
          <p:nvPr/>
        </p:nvSpPr>
        <p:spPr bwMode="auto">
          <a:xfrm>
            <a:off x="4787181" y="5012531"/>
            <a:ext cx="152400" cy="152400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  <p:sp>
        <p:nvSpPr>
          <p:cNvPr id="218493" name="Oval 381"/>
          <p:cNvSpPr>
            <a:spLocks noChangeArrowheads="1"/>
          </p:cNvSpPr>
          <p:nvPr/>
        </p:nvSpPr>
        <p:spPr bwMode="auto">
          <a:xfrm>
            <a:off x="5292006" y="4004469"/>
            <a:ext cx="152400" cy="152400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  <p:sp>
        <p:nvSpPr>
          <p:cNvPr id="218494" name="Oval 382"/>
          <p:cNvSpPr>
            <a:spLocks noChangeArrowheads="1"/>
          </p:cNvSpPr>
          <p:nvPr/>
        </p:nvSpPr>
        <p:spPr bwMode="auto">
          <a:xfrm>
            <a:off x="3779118" y="5733256"/>
            <a:ext cx="152400" cy="152400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  <p:sp>
        <p:nvSpPr>
          <p:cNvPr id="218498" name="Text Box 386"/>
          <p:cNvSpPr txBox="1">
            <a:spLocks noChangeArrowheads="1"/>
          </p:cNvSpPr>
          <p:nvPr/>
        </p:nvSpPr>
        <p:spPr bwMode="auto">
          <a:xfrm>
            <a:off x="971550" y="4292600"/>
            <a:ext cx="863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/>
              <a:t>3     8    </a:t>
            </a:r>
          </a:p>
        </p:txBody>
      </p:sp>
      <p:sp>
        <p:nvSpPr>
          <p:cNvPr id="218502" name="Text Box 390"/>
          <p:cNvSpPr txBox="1">
            <a:spLocks noChangeArrowheads="1"/>
          </p:cNvSpPr>
          <p:nvPr/>
        </p:nvSpPr>
        <p:spPr bwMode="auto">
          <a:xfrm>
            <a:off x="971550" y="3933825"/>
            <a:ext cx="8651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/>
              <a:t>2     4</a:t>
            </a:r>
          </a:p>
        </p:txBody>
      </p:sp>
      <p:sp>
        <p:nvSpPr>
          <p:cNvPr id="218503" name="Text Box 391"/>
          <p:cNvSpPr txBox="1">
            <a:spLocks noChangeArrowheads="1"/>
          </p:cNvSpPr>
          <p:nvPr/>
        </p:nvSpPr>
        <p:spPr bwMode="auto">
          <a:xfrm>
            <a:off x="971550" y="3573463"/>
            <a:ext cx="86518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/>
              <a:t>1     2</a:t>
            </a:r>
          </a:p>
        </p:txBody>
      </p:sp>
      <p:sp>
        <p:nvSpPr>
          <p:cNvPr id="218504" name="Text Box 392"/>
          <p:cNvSpPr txBox="1">
            <a:spLocks noChangeArrowheads="1"/>
          </p:cNvSpPr>
          <p:nvPr/>
        </p:nvSpPr>
        <p:spPr bwMode="auto">
          <a:xfrm>
            <a:off x="971550" y="3141663"/>
            <a:ext cx="86518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/>
              <a:t>0     1</a:t>
            </a:r>
          </a:p>
        </p:txBody>
      </p:sp>
      <p:sp>
        <p:nvSpPr>
          <p:cNvPr id="218782" name="Oval 670"/>
          <p:cNvSpPr>
            <a:spLocks noChangeArrowheads="1"/>
          </p:cNvSpPr>
          <p:nvPr/>
        </p:nvSpPr>
        <p:spPr bwMode="auto">
          <a:xfrm>
            <a:off x="4210918" y="5517356"/>
            <a:ext cx="215900" cy="2159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2794561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18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18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218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18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18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18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18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18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218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218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8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218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2000"/>
                                        <p:tgtEl>
                                          <p:spTgt spid="218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8826" grpId="0" animBg="1"/>
      <p:bldP spid="218119" grpId="0"/>
      <p:bldP spid="218486" grpId="0" animBg="1"/>
      <p:bldP spid="218492" grpId="0" animBg="1"/>
      <p:bldP spid="218493" grpId="0" animBg="1"/>
      <p:bldP spid="218494" grpId="0" animBg="1"/>
      <p:bldP spid="218498" grpId="0"/>
      <p:bldP spid="218502" grpId="0"/>
      <p:bldP spid="218503" grpId="0"/>
      <p:bldP spid="218504" grpId="0"/>
      <p:bldP spid="21878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12976" y="551203"/>
            <a:ext cx="7200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Построить график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функции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7" descr="img6.JPG (9349 bytes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412776"/>
            <a:ext cx="4752528" cy="4752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5724128" y="1556792"/>
                <a:ext cx="2489648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4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у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0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ru-RU" sz="4000" b="0" i="1" smtClean="0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ru-RU" sz="4000" b="0" i="1" smtClean="0">
                            <a:latin typeface="Cambria Math"/>
                          </a:rPr>
                          <m:t>х</m:t>
                        </m:r>
                      </m:sup>
                    </m:sSup>
                  </m:oMath>
                </a14:m>
                <a:endParaRPr lang="ru-RU" sz="4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4128" y="1556792"/>
                <a:ext cx="2489648" cy="707886"/>
              </a:xfrm>
              <a:prstGeom prst="rect">
                <a:avLst/>
              </a:prstGeom>
              <a:blipFill rotWithShape="1">
                <a:blip r:embed="rId3"/>
                <a:stretch>
                  <a:fillRect l="-8824" t="-15385" b="-3504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148064" y="2708920"/>
                <a:ext cx="3528392" cy="25545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ru-RU" sz="4000" dirty="0" smtClean="0">
                    <a:solidFill>
                      <a:schemeClr val="bg2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Показательная функция y=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000" i="1" smtClean="0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ru-RU" sz="4000" b="0" i="1" smtClean="0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а</m:t>
                        </m:r>
                      </m:e>
                      <m:sup>
                        <m:r>
                          <a:rPr lang="ru-RU" sz="4000" b="0" i="1" smtClean="0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х</m:t>
                        </m:r>
                      </m:sup>
                    </m:sSup>
                  </m:oMath>
                </a14:m>
                <a:endParaRPr lang="ru-RU" sz="4000" dirty="0" smtClean="0">
                  <a:solidFill>
                    <a:schemeClr val="bg2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/>
                <a:r>
                  <a:rPr lang="ru-RU" sz="4000" dirty="0" smtClean="0">
                    <a:solidFill>
                      <a:schemeClr val="bg2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возрастает при a&gt;1.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8064" y="2708920"/>
                <a:ext cx="3528392" cy="2554545"/>
              </a:xfrm>
              <a:prstGeom prst="rect">
                <a:avLst/>
              </a:prstGeom>
              <a:blipFill rotWithShape="1">
                <a:blip r:embed="rId4"/>
                <a:stretch>
                  <a:fillRect l="-6045" t="-4296" r="-6218" b="-930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8976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476672"/>
            <a:ext cx="8568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Построить график функции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5" descr="img5.JPG (10130 bytes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1700213"/>
            <a:ext cx="3852354" cy="4709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5220072" y="1246113"/>
                <a:ext cx="2880320" cy="9615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4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у=(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00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f>
                          <m:fPr>
                            <m:ctrlPr>
                              <a:rPr lang="ru-RU" sz="4000" i="1" smtClean="0"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ru-RU" sz="4000" b="0" i="1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ru-RU" sz="4000" b="0" i="1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ru-RU" sz="40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  <m:sup>
                        <m:r>
                          <a:rPr lang="ru-RU" sz="40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х</m:t>
                        </m:r>
                      </m:sup>
                    </m:sSup>
                  </m:oMath>
                </a14:m>
                <a:endParaRPr lang="ru-RU" sz="4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0072" y="1246113"/>
                <a:ext cx="2880320" cy="961545"/>
              </a:xfrm>
              <a:prstGeom prst="rect">
                <a:avLst/>
              </a:prstGeom>
              <a:blipFill rotWithShape="1">
                <a:blip r:embed="rId3"/>
                <a:stretch>
                  <a:fillRect l="-7400" b="-1202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932040" y="2636912"/>
                <a:ext cx="3600400" cy="25545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ru-RU" sz="4000" dirty="0" smtClean="0">
                    <a:solidFill>
                      <a:schemeClr val="bg2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Показательная функция y=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000" i="1" dirty="0" smtClean="0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ru-RU" sz="4000" b="0" i="1" dirty="0" smtClean="0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а</m:t>
                        </m:r>
                      </m:e>
                      <m:sup>
                        <m:r>
                          <a:rPr lang="ru-RU" sz="4000" b="0" i="1" dirty="0" smtClean="0">
                            <a:solidFill>
                              <a:schemeClr val="bg2">
                                <a:lumMod val="50000"/>
                              </a:schemeClr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х</m:t>
                        </m:r>
                      </m:sup>
                    </m:sSup>
                  </m:oMath>
                </a14:m>
                <a:endParaRPr lang="ru-RU" sz="4000" dirty="0" smtClean="0">
                  <a:solidFill>
                    <a:schemeClr val="bg2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/>
                <a:r>
                  <a:rPr lang="ru-RU" sz="4000" dirty="0" smtClean="0">
                    <a:solidFill>
                      <a:schemeClr val="bg2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убывает при 0&lt;a&lt;1.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2040" y="2636912"/>
                <a:ext cx="3600400" cy="2554545"/>
              </a:xfrm>
              <a:prstGeom prst="rect">
                <a:avLst/>
              </a:prstGeom>
              <a:blipFill rotWithShape="1">
                <a:blip r:embed="rId4"/>
                <a:stretch>
                  <a:fillRect l="-5922" t="-4296" r="-5922" b="-930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29579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908720"/>
            <a:ext cx="763284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ru-RU" sz="4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4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632684" y="-99392"/>
            <a:ext cx="361172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Графики показательной функции:</a:t>
            </a:r>
            <a:endParaRPr lang="ru-R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5" descr="020205_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968534"/>
            <a:ext cx="3816350" cy="410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020205_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563" y="968534"/>
            <a:ext cx="4176712" cy="410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600236" y="5082483"/>
                <a:ext cx="7920880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sz="2800" dirty="0" smtClean="0"/>
                  <a:t>Т.к.</a:t>
                </a:r>
                <a:r>
                  <a:rPr lang="ru-RU" altLang="ru-RU" sz="2800" dirty="0" smtClean="0">
                    <a:solidFill>
                      <a:srgbClr val="0000FF"/>
                    </a:solidFill>
                  </a:rPr>
                  <a:t>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altLang="ru-RU" sz="2800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ru-RU" altLang="ru-RU" sz="2800" b="0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а</m:t>
                        </m:r>
                      </m:e>
                      <m:sup>
                        <m:r>
                          <a:rPr lang="ru-RU" altLang="ru-RU" sz="2800" b="0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0</m:t>
                        </m:r>
                      </m:sup>
                    </m:sSup>
                    <m:r>
                      <a:rPr lang="ru-RU" altLang="ru-RU" sz="2800" b="0" i="1" smtClean="0">
                        <a:solidFill>
                          <a:srgbClr val="0000FF"/>
                        </a:solidFill>
                        <a:latin typeface="Cambria Math"/>
                      </a:rPr>
                      <m:t>=1</m:t>
                    </m:r>
                    <m:r>
                      <a:rPr lang="ru-RU" altLang="ru-RU" sz="2800" b="0" i="0" smtClean="0">
                        <a:solidFill>
                          <a:srgbClr val="0000FF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ru-RU" altLang="ru-RU" sz="2800" dirty="0" smtClean="0"/>
                  <a:t>, </a:t>
                </a:r>
                <a:r>
                  <a:rPr lang="ru-RU" altLang="ru-RU" sz="2800" dirty="0"/>
                  <a:t>то</a:t>
                </a:r>
                <a:r>
                  <a:rPr lang="ru-RU" altLang="ru-RU" sz="2800" dirty="0">
                    <a:solidFill>
                      <a:srgbClr val="0000FF"/>
                    </a:solidFill>
                  </a:rPr>
                  <a:t> график любой показательной функции проходит через точку (0; 1)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236" y="5082483"/>
                <a:ext cx="7920880" cy="954107"/>
              </a:xfrm>
              <a:prstGeom prst="rect">
                <a:avLst/>
              </a:prstGeom>
              <a:blipFill rotWithShape="1">
                <a:blip r:embed="rId4"/>
                <a:stretch>
                  <a:fillRect l="-1538" t="-5769" r="-308" b="-1794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50683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Прямоугольник 1"/>
              <p:cNvSpPr/>
              <p:nvPr/>
            </p:nvSpPr>
            <p:spPr>
              <a:xfrm>
                <a:off x="467544" y="633591"/>
                <a:ext cx="8568952" cy="99520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altLang="ru-RU" sz="2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 одной координатной плоскости построить графики функций: у = ( 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altLang="ru-RU" sz="2400" b="1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f>
                          <m:fPr>
                            <m:ctrlPr>
                              <a:rPr lang="ru-RU" altLang="ru-RU" sz="2400" b="1" i="1" smtClean="0"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ru-RU" altLang="ru-RU" sz="2400" b="1" i="1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ru-RU" altLang="ru-RU" sz="2400" b="1" i="1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𝟐</m:t>
                            </m:r>
                            <m:r>
                              <a:rPr lang="ru-RU" altLang="ru-RU" sz="2400" b="1" i="1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 </m:t>
                            </m:r>
                          </m:den>
                        </m:f>
                        <m:r>
                          <a:rPr lang="ru-RU" altLang="ru-RU" sz="2400" b="1" i="1" smtClean="0">
                            <a:latin typeface="Cambria Math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  <m:sup>
                        <m:r>
                          <a:rPr lang="ru-RU" altLang="ru-RU" sz="2400" b="1" i="1" smtClean="0">
                            <a:latin typeface="Cambria Math"/>
                            <a:cs typeface="Times New Roman" panose="02020603050405020304" pitchFamily="18" charset="0"/>
                          </a:rPr>
                          <m:t>х</m:t>
                        </m:r>
                      </m:sup>
                    </m:sSup>
                  </m:oMath>
                </a14:m>
                <a:r>
                  <a:rPr lang="ru-RU" altLang="ru-RU" sz="2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у =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altLang="ru-RU" sz="2400" b="1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f>
                          <m:fPr>
                            <m:ctrlPr>
                              <a:rPr lang="ru-RU" altLang="ru-RU" sz="2400" b="1" i="1" smtClean="0"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ru-RU" altLang="ru-RU" sz="2400" b="1" i="1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ru-RU" altLang="ru-RU" sz="2400" b="1" i="1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𝟑</m:t>
                            </m:r>
                          </m:den>
                        </m:f>
                        <m:r>
                          <a:rPr lang="ru-RU" altLang="ru-RU" sz="2400" b="1" i="1" smtClean="0">
                            <a:latin typeface="Cambria Math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  <m:sup>
                        <m:r>
                          <a:rPr lang="ru-RU" altLang="ru-RU" sz="2400" b="1" i="1" smtClean="0">
                            <a:latin typeface="Cambria Math"/>
                            <a:cs typeface="Times New Roman" panose="02020603050405020304" pitchFamily="18" charset="0"/>
                          </a:rPr>
                          <m:t>х</m:t>
                        </m:r>
                      </m:sup>
                    </m:sSup>
                  </m:oMath>
                </a14:m>
                <a:r>
                  <a:rPr lang="ru-RU" altLang="ru-RU" sz="2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у =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altLang="ru-RU" sz="2400" b="1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f>
                          <m:fPr>
                            <m:ctrlPr>
                              <a:rPr lang="ru-RU" altLang="ru-RU" sz="2400" b="1" i="1" smtClean="0"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ru-RU" altLang="ru-RU" sz="2400" b="1" i="1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ru-RU" altLang="ru-RU" sz="2400" b="1" i="1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𝟓</m:t>
                            </m:r>
                          </m:den>
                        </m:f>
                        <m:r>
                          <a:rPr lang="ru-RU" altLang="ru-RU" sz="2400" b="1" i="1" smtClean="0">
                            <a:latin typeface="Cambria Math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  <m:sup>
                        <m:r>
                          <a:rPr lang="ru-RU" altLang="ru-RU" sz="2400" b="1" i="1" smtClean="0">
                            <a:latin typeface="Cambria Math"/>
                            <a:cs typeface="Times New Roman" panose="02020603050405020304" pitchFamily="18" charset="0"/>
                          </a:rPr>
                          <m:t>х</m:t>
                        </m:r>
                      </m:sup>
                    </m:sSup>
                  </m:oMath>
                </a14:m>
                <a:r>
                  <a:rPr lang="ru-RU" altLang="ru-RU" sz="2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у =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altLang="ru-RU" sz="2400" b="1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f>
                          <m:fPr>
                            <m:ctrlPr>
                              <a:rPr lang="ru-RU" altLang="ru-RU" sz="2400" b="1" i="1" smtClean="0"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ru-RU" altLang="ru-RU" sz="2400" b="1" i="1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ru-RU" altLang="ru-RU" sz="2400" b="1" i="1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𝟏𝟎</m:t>
                            </m:r>
                          </m:den>
                        </m:f>
                        <m:r>
                          <a:rPr lang="ru-RU" altLang="ru-RU" sz="2400" b="1" i="1" smtClean="0">
                            <a:latin typeface="Cambria Math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  <m:sup>
                        <m:r>
                          <a:rPr lang="ru-RU" altLang="ru-RU" sz="2400" b="1" i="1" smtClean="0">
                            <a:latin typeface="Cambria Math"/>
                            <a:cs typeface="Times New Roman" panose="02020603050405020304" pitchFamily="18" charset="0"/>
                          </a:rPr>
                          <m:t>х</m:t>
                        </m:r>
                      </m:sup>
                    </m:sSup>
                  </m:oMath>
                </a14:m>
                <a:endParaRPr lang="ru-RU" altLang="ru-RU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633591"/>
                <a:ext cx="8568952" cy="995209"/>
              </a:xfrm>
              <a:prstGeom prst="rect">
                <a:avLst/>
              </a:prstGeom>
              <a:blipFill rotWithShape="1">
                <a:blip r:embed="rId2"/>
                <a:stretch>
                  <a:fillRect l="-1139" t="-4908" b="-490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2" descr="pokaz-f3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988840"/>
            <a:ext cx="3421087" cy="4392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139952" y="1697197"/>
            <a:ext cx="4572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Переменная </a:t>
            </a: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может принимать любое значение (</a:t>
            </a: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 (y)=R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), при этом значение </a:t>
            </a: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всегда будет больше нуля  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 (y)=R+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290574" y="3272663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alt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Графики всех данных функций </a:t>
            </a:r>
            <a:r>
              <a:rPr lang="ru-RU" alt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пересекают ось </a:t>
            </a:r>
            <a:r>
              <a:rPr lang="ru-RU" altLang="ru-RU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Оу</a:t>
            </a:r>
            <a:r>
              <a:rPr lang="ru-RU" alt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точке (0; 1),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139952" y="4293096"/>
            <a:ext cx="4572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Все  эти функции являются убывающими, так как большему значению аргумента соответствует меньшее значение функции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3487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188</TotalTime>
  <Words>749</Words>
  <Application>Microsoft Office PowerPoint</Application>
  <PresentationFormat>Экран (4:3)</PresentationFormat>
  <Paragraphs>174</Paragraphs>
  <Slides>28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28</vt:i4>
      </vt:variant>
    </vt:vector>
  </HeadingPairs>
  <TitlesOfParts>
    <vt:vector size="31" baseType="lpstr">
      <vt:lpstr>Остин</vt:lpstr>
      <vt:lpstr>Формула</vt:lpstr>
      <vt:lpstr>Microsoft Equation 3.0</vt:lpstr>
      <vt:lpstr>Презентация PowerPoint</vt:lpstr>
      <vt:lpstr>Показательная функция</vt:lpstr>
      <vt:lpstr>Определение</vt:lpstr>
      <vt:lpstr>Презентация PowerPoint</vt:lpstr>
      <vt:lpstr> Построить график функции y = 2x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Сравнить числа </vt:lpstr>
      <vt:lpstr> Сравнить число      с 1. </vt:lpstr>
      <vt:lpstr> Cравнить число р с 1 </vt:lpstr>
      <vt:lpstr> Выяснить, является ли функция возрастающей (убывающей)</vt:lpstr>
      <vt:lpstr>Выяснить, является ли функция возрастающей (убывающей)</vt:lpstr>
      <vt:lpstr>Выяснить, является ли функция возрастающей (убывающей)</vt:lpstr>
      <vt:lpstr>Сравнить</vt:lpstr>
      <vt:lpstr>Сравнить</vt:lpstr>
      <vt:lpstr>Сравнить с единицей</vt:lpstr>
      <vt:lpstr>Сравнить с единицей</vt:lpstr>
      <vt:lpstr>На рисунке изображены графики показательных функций. Соотнесите график функции с формулой</vt:lpstr>
      <vt:lpstr>На рисунке изображены графики показательных функций. Соотнесите график функции с формулой</vt:lpstr>
      <vt:lpstr>Сравнить с единицей</vt:lpstr>
      <vt:lpstr>Решить графически уравнение</vt:lpstr>
      <vt:lpstr>Презентация PowerPoint</vt:lpstr>
      <vt:lpstr>*Проверь себя!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Показательная функция</dc:title>
  <dc:creator>Admin</dc:creator>
  <cp:lastModifiedBy>Юлия</cp:lastModifiedBy>
  <cp:revision>35</cp:revision>
  <dcterms:created xsi:type="dcterms:W3CDTF">2015-07-23T19:12:53Z</dcterms:created>
  <dcterms:modified xsi:type="dcterms:W3CDTF">2018-09-04T17:22:38Z</dcterms:modified>
</cp:coreProperties>
</file>