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9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1" autoAdjust="0"/>
    <p:restoredTop sz="94660"/>
  </p:normalViewPr>
  <p:slideViewPr>
    <p:cSldViewPr>
      <p:cViewPr>
        <p:scale>
          <a:sx n="76" d="100"/>
          <a:sy n="76" d="100"/>
        </p:scale>
        <p:origin x="-97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99768-E627-4C4D-99F5-3152A2817DE2}" type="datetimeFigureOut">
              <a:rPr lang="ru-RU" smtClean="0"/>
              <a:pPr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A427A-8CBD-4E6A-AE24-77CF8BDDE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задач на циклы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Применение циклов и условий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Основные задачи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484784"/>
            <a:ext cx="8208912" cy="26776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Циклы позволяют оптимизировать процессы</a:t>
            </a:r>
          </a:p>
          <a:p>
            <a:pPr marL="144000" indent="180000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поиска чисел,</a:t>
            </a:r>
          </a:p>
          <a:p>
            <a:pPr marL="144000" indent="180000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подсчета количества чисел,</a:t>
            </a:r>
          </a:p>
          <a:p>
            <a:pPr marL="144000" indent="180000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подсчета суммы чисел,</a:t>
            </a:r>
          </a:p>
          <a:p>
            <a:pPr marL="144000" indent="180000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подсчета произведения чисел,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удовлетворяющих заданным в задаче условиям.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4293096"/>
            <a:ext cx="8208912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В заголовке цикла обычно прописывается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диапазон</a:t>
            </a:r>
            <a:r>
              <a:rPr lang="ru-RU" sz="2800" b="1" dirty="0" smtClean="0">
                <a:solidFill>
                  <a:schemeClr val="tx1"/>
                </a:solidFill>
              </a:rPr>
              <a:t>, по которому проводится решение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ru-RU" sz="2800" dirty="0" smtClean="0">
                <a:solidFill>
                  <a:schemeClr val="tx1"/>
                </a:solidFill>
              </a:rPr>
              <a:t>начальное и конечное значение являются границами этого диапазона)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Поиск чисел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96752"/>
            <a:ext cx="8496944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 задачах поиска чисел задание может иметь слова: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Найдите все числа…</a:t>
            </a:r>
            <a:r>
              <a:rPr lang="ru-RU" sz="2800" dirty="0" smtClean="0">
                <a:solidFill>
                  <a:schemeClr val="tx1"/>
                </a:solidFill>
              </a:rPr>
              <a:t> или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Выведите на экран числа,…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2204864"/>
            <a:ext cx="8496944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 разделе объявлений достаточно одной переменной, которая и будет пробегать все значения диапазона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3212976"/>
            <a:ext cx="8496944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Задача: найти все двухзначные числа, кратные 14.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3789040"/>
            <a:ext cx="8496944" cy="286232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z;</a:t>
            </a:r>
            <a:endParaRPr lang="ru-RU" sz="3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3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i:integer;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:=10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99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14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,' ');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end.</a:t>
            </a:r>
            <a:endParaRPr lang="ru-RU" sz="3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11760" y="5208948"/>
            <a:ext cx="194421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211960" y="4491868"/>
            <a:ext cx="1440160" cy="504056"/>
          </a:xfrm>
          <a:prstGeom prst="wedgeRoundRectCallout">
            <a:avLst>
              <a:gd name="adj1" fmla="val -53179"/>
              <a:gd name="adj2" fmla="val 91594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диапазон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07704" y="5678500"/>
            <a:ext cx="244827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3059832" y="6237312"/>
            <a:ext cx="2016224" cy="504056"/>
          </a:xfrm>
          <a:prstGeom prst="wedgeRoundRectCallout">
            <a:avLst>
              <a:gd name="adj1" fmla="val -20834"/>
              <a:gd name="adj2" fmla="val -77835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условие поиска</a:t>
            </a:r>
            <a:endParaRPr lang="ru-RU" dirty="0"/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6732240" y="5013176"/>
            <a:ext cx="2016224" cy="504056"/>
          </a:xfrm>
          <a:prstGeom prst="wedgeRoundRectCallout">
            <a:avLst>
              <a:gd name="adj1" fmla="val -28963"/>
              <a:gd name="adj2" fmla="val 77902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вывод чисел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80112" y="5661248"/>
            <a:ext cx="28083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Подсчет количества чисел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96752"/>
            <a:ext cx="8496944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 задачах такого рода помимо переменной цикла нам потребуется ещё одна переменная, в которой и будет храниться искомое количество (традиционно: </a:t>
            </a:r>
            <a:r>
              <a:rPr lang="en-US" sz="2800" b="1" dirty="0" smtClean="0">
                <a:solidFill>
                  <a:schemeClr val="tx1"/>
                </a:solidFill>
              </a:rPr>
              <a:t>k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636912"/>
            <a:ext cx="8496944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Найти количество двухзначных чисел, кратных 14.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3212976"/>
            <a:ext cx="8496944" cy="33239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i,k:integer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k:=0;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:=10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99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14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k:=k+1;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writeln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Найдено чисел: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',k);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end.</a:t>
            </a:r>
            <a:endParaRPr lang="ru-RU" sz="3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688" y="3284984"/>
            <a:ext cx="28803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139952" y="3212976"/>
            <a:ext cx="2592288" cy="504056"/>
          </a:xfrm>
          <a:prstGeom prst="wedgeRoundRectCallout">
            <a:avLst>
              <a:gd name="adj1" fmla="val -129983"/>
              <a:gd name="adj2" fmla="val -2307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переменная результата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7584" y="4183584"/>
            <a:ext cx="1152128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2339752" y="3789040"/>
            <a:ext cx="5400600" cy="504056"/>
          </a:xfrm>
          <a:prstGeom prst="wedgeRoundRectCallout">
            <a:avLst>
              <a:gd name="adj1" fmla="val -56758"/>
              <a:gd name="adj2" fmla="val 41964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обязательное обнуление (пока количество равно 0)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80112" y="5102436"/>
            <a:ext cx="165618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5652120" y="4365104"/>
            <a:ext cx="3312368" cy="576064"/>
          </a:xfrm>
          <a:prstGeom prst="wedgeRoundRectCallout">
            <a:avLst>
              <a:gd name="adj1" fmla="val -21870"/>
              <a:gd name="adj2" fmla="val 7918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прибавление 1 к переменной при выполнении условия</a:t>
            </a:r>
            <a:endParaRPr lang="ru-RU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3568" y="5568988"/>
            <a:ext cx="676875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6660232" y="6165304"/>
            <a:ext cx="2016224" cy="432048"/>
          </a:xfrm>
          <a:prstGeom prst="wedgeRoundRectCallout">
            <a:avLst>
              <a:gd name="adj1" fmla="val -31023"/>
              <a:gd name="adj2" fmla="val -9002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вывод результата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Подсчет суммы чисел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96752"/>
            <a:ext cx="8496944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Здесь тоже требуется переменная для хранения суммы удовлетворяющих условию чисел на каждом шаге цикла (традиционно: </a:t>
            </a:r>
            <a:r>
              <a:rPr lang="en-US" sz="2800" b="1" dirty="0" smtClean="0">
                <a:solidFill>
                  <a:schemeClr val="tx1"/>
                </a:solidFill>
              </a:rPr>
              <a:t>s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636912"/>
            <a:ext cx="8496944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Найти сумму двухзначных чисел, кратных 14.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3212976"/>
            <a:ext cx="8496944" cy="33239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i,s:integer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s:=0;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:=10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99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14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s:=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s+i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writeln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Сумма чисел: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',s);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end.</a:t>
            </a:r>
            <a:endParaRPr lang="ru-RU" sz="3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688" y="3284984"/>
            <a:ext cx="28803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139952" y="3212976"/>
            <a:ext cx="4176464" cy="504056"/>
          </a:xfrm>
          <a:prstGeom prst="wedgeRoundRectCallout">
            <a:avLst>
              <a:gd name="adj1" fmla="val -100240"/>
              <a:gd name="adj2" fmla="val -2307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переменная результата</a:t>
            </a:r>
            <a:r>
              <a:rPr lang="en-US" dirty="0" smtClean="0"/>
              <a:t> </a:t>
            </a:r>
            <a:r>
              <a:rPr lang="ru-RU" dirty="0" smtClean="0"/>
              <a:t>суммирования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7584" y="4183584"/>
            <a:ext cx="1152128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2339752" y="3861048"/>
            <a:ext cx="2808312" cy="504056"/>
          </a:xfrm>
          <a:prstGeom prst="wedgeRoundRectCallout">
            <a:avLst>
              <a:gd name="adj1" fmla="val -63018"/>
              <a:gd name="adj2" fmla="val 40252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изначальное обнуление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80112" y="5102436"/>
            <a:ext cx="165618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5652120" y="4365104"/>
            <a:ext cx="3312368" cy="576064"/>
          </a:xfrm>
          <a:prstGeom prst="wedgeRoundRectCallout">
            <a:avLst>
              <a:gd name="adj1" fmla="val -21870"/>
              <a:gd name="adj2" fmla="val 7918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прибавление к значению суммы самого числа, т.е.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3568" y="5568988"/>
            <a:ext cx="676875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6660232" y="6165304"/>
            <a:ext cx="2016224" cy="432048"/>
          </a:xfrm>
          <a:prstGeom prst="wedgeRoundRectCallout">
            <a:avLst>
              <a:gd name="adj1" fmla="val -31023"/>
              <a:gd name="adj2" fmla="val -9002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вывод результата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Подсчет произведения чисел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96752"/>
            <a:ext cx="8496944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Отличие от суммирования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умножение</a:t>
            </a:r>
            <a:r>
              <a:rPr lang="ru-RU" sz="2800" dirty="0" smtClean="0">
                <a:solidFill>
                  <a:schemeClr val="tx1"/>
                </a:solidFill>
              </a:rPr>
              <a:t> произведения на число, </a:t>
            </a:r>
            <a:r>
              <a:rPr lang="ru-RU" sz="2800" b="1" dirty="0" smtClean="0">
                <a:solidFill>
                  <a:schemeClr val="tx1"/>
                </a:solidFill>
              </a:rPr>
              <a:t>начальном присваивании </a:t>
            </a:r>
            <a:r>
              <a:rPr lang="ru-RU" sz="2800" dirty="0" smtClean="0">
                <a:solidFill>
                  <a:schemeClr val="tx1"/>
                </a:solidFill>
              </a:rPr>
              <a:t>(иначе будет 0), </a:t>
            </a:r>
            <a:r>
              <a:rPr lang="ru-RU" sz="2800" b="1" dirty="0" smtClean="0">
                <a:solidFill>
                  <a:schemeClr val="tx1"/>
                </a:solidFill>
              </a:rPr>
              <a:t>объявлении</a:t>
            </a:r>
            <a:r>
              <a:rPr lang="ru-RU" sz="2800" dirty="0" smtClean="0">
                <a:solidFill>
                  <a:schemeClr val="tx1"/>
                </a:solidFill>
              </a:rPr>
              <a:t> переменной (традиционно: </a:t>
            </a:r>
            <a:r>
              <a:rPr lang="en-US" sz="2800" b="1" dirty="0" smtClean="0">
                <a:solidFill>
                  <a:schemeClr val="tx1"/>
                </a:solidFill>
              </a:rPr>
              <a:t>p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636912"/>
            <a:ext cx="8496944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Найти произведение двухзначных чисел, кратных 14.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3212976"/>
            <a:ext cx="8496944" cy="33239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i:integer; p:real;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p:=1;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:=10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99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14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=0 </a:t>
            </a:r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p:=p*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writeln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Произведение чисел: </a:t>
            </a:r>
            <a:r>
              <a:rPr lang="en-US" sz="3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',p);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end.</a:t>
            </a:r>
            <a:endParaRPr lang="ru-RU" sz="3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79912" y="3284984"/>
            <a:ext cx="28803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5724128" y="3212976"/>
            <a:ext cx="3240360" cy="504056"/>
          </a:xfrm>
          <a:prstGeom prst="wedgeRoundRectCallout">
            <a:avLst>
              <a:gd name="adj1" fmla="val -101355"/>
              <a:gd name="adj2" fmla="val -28204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переменная результата</a:t>
            </a:r>
            <a:r>
              <a:rPr lang="en-US" dirty="0" smtClean="0"/>
              <a:t> </a:t>
            </a:r>
            <a:r>
              <a:rPr lang="ru-RU" dirty="0" smtClean="0"/>
              <a:t>произведения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7584" y="4183584"/>
            <a:ext cx="1152128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2339752" y="3789040"/>
            <a:ext cx="3456384" cy="504056"/>
          </a:xfrm>
          <a:prstGeom prst="wedgeRoundRectCallout">
            <a:avLst>
              <a:gd name="adj1" fmla="val -60772"/>
              <a:gd name="adj2" fmla="val 40252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начальное значение равно 1!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80112" y="5102436"/>
            <a:ext cx="165618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5652120" y="4365104"/>
            <a:ext cx="3312368" cy="576064"/>
          </a:xfrm>
          <a:prstGeom prst="wedgeRoundRectCallout">
            <a:avLst>
              <a:gd name="adj1" fmla="val -21870"/>
              <a:gd name="adj2" fmla="val 79187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умножение на значение произведения самого числа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3568" y="5568988"/>
            <a:ext cx="7920880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6660232" y="6165304"/>
            <a:ext cx="2016224" cy="432048"/>
          </a:xfrm>
          <a:prstGeom prst="wedgeRoundRectCallout">
            <a:avLst>
              <a:gd name="adj1" fmla="val -31023"/>
              <a:gd name="adj2" fmla="val -9002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вывод результата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9728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67544" y="1371908"/>
            <a:ext cx="8208912" cy="52974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400" dirty="0" smtClean="0"/>
              <a:t>Найдите сумму чисел из промежутка от  –20 до 50, кратных семи.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400" dirty="0" smtClean="0"/>
              <a:t>Найдите количество трехзначных чисел, кратных 3 и оканчивающихся на 4.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400" dirty="0" smtClean="0"/>
              <a:t>Найдите произведение двухзначных чисел с одинаковыми цифрами.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400" dirty="0" smtClean="0"/>
              <a:t>Найти четырехзначное число, равное квадрату числа, выраженного двумя последними цифрами этого четырехзначного числа.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>
          <a:defRPr sz="3200" dirty="0" smtClean="0"/>
        </a:defPPr>
      </a:lstStyle>
      <a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461</Words>
  <Application>Microsoft Office PowerPoint</Application>
  <PresentationFormat>Экран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Решение задач на циклы</vt:lpstr>
      <vt:lpstr>Основные задачи</vt:lpstr>
      <vt:lpstr>Поиск чисел</vt:lpstr>
      <vt:lpstr>Подсчет количества чисел</vt:lpstr>
      <vt:lpstr>Подсчет суммы чисел</vt:lpstr>
      <vt:lpstr>Подсчет произведения чисел</vt:lpstr>
      <vt:lpstr>Задание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Программирование на языке Паскаль</dc:title>
  <dc:creator>FamilyDr</dc:creator>
  <cp:lastModifiedBy>Юлия</cp:lastModifiedBy>
  <cp:revision>161</cp:revision>
  <dcterms:created xsi:type="dcterms:W3CDTF">2014-10-09T16:00:04Z</dcterms:created>
  <dcterms:modified xsi:type="dcterms:W3CDTF">2017-04-18T15:07:41Z</dcterms:modified>
</cp:coreProperties>
</file>