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83" r:id="rId3"/>
    <p:sldId id="308" r:id="rId4"/>
    <p:sldId id="294" r:id="rId5"/>
    <p:sldId id="295" r:id="rId6"/>
    <p:sldId id="297" r:id="rId7"/>
    <p:sldId id="309" r:id="rId8"/>
    <p:sldId id="298" r:id="rId9"/>
    <p:sldId id="299" r:id="rId10"/>
    <p:sldId id="300" r:id="rId11"/>
    <p:sldId id="310" r:id="rId12"/>
    <p:sldId id="301" r:id="rId13"/>
    <p:sldId id="311" r:id="rId14"/>
    <p:sldId id="312" r:id="rId15"/>
    <p:sldId id="282" r:id="rId16"/>
    <p:sldId id="313" r:id="rId17"/>
    <p:sldId id="306" r:id="rId18"/>
    <p:sldId id="293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A879F35-E94D-441D-8CE3-BF478C5BF85C}" type="datetimeFigureOut">
              <a:rPr lang="ru-RU"/>
              <a:pPr>
                <a:defRPr/>
              </a:pPr>
              <a:t>12.09.2017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B25F24-8255-4588-9A48-C8E1E1D2E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5" descr="Титул_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2130425"/>
            <a:ext cx="640648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886200"/>
            <a:ext cx="572068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Образец подзаголовка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5C10E-85F0-4A9A-8B3D-3D314A9E4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C04A-7ACF-4508-AE78-44E901A29D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7643192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31FA9-1F1B-4488-A8E0-D6079746E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3DB65-B1FB-43DC-BCDD-FDEC897E1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65B0-ACB3-4CBE-ACC7-6C4C472B4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3BEAE-6A8E-4E96-A89A-C289025BC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CB79-A7A8-4623-AB19-5DE159930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91786-2D6D-42F9-B96F-57AE2272C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853608-7321-4D8C-A016-42FF2E265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2000232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0" y="1928802"/>
            <a:ext cx="9144000" cy="2143140"/>
          </a:xfrm>
          <a:prstGeom prst="rect">
            <a:avLst/>
          </a:prstGeom>
          <a:solidFill>
            <a:srgbClr val="0070C0">
              <a:alpha val="69804"/>
            </a:srgb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143125" y="2357438"/>
            <a:ext cx="6858000" cy="16430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Представление информации, языки, кодирование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05632" y="0"/>
            <a:ext cx="29383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 класс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714612" y="6215082"/>
            <a:ext cx="6429388" cy="642918"/>
          </a:xfrm>
        </p:spPr>
        <p:txBody>
          <a:bodyPr/>
          <a:lstStyle/>
          <a:p>
            <a:pPr algn="r"/>
            <a:r>
              <a:rPr lang="ru-RU" i="1" dirty="0" smtClean="0"/>
              <a:t>Раздел: Информация</a:t>
            </a:r>
            <a:endParaRPr lang="en-US" i="1" dirty="0"/>
          </a:p>
        </p:txBody>
      </p:sp>
      <p:sp>
        <p:nvSpPr>
          <p:cNvPr id="10" name="Дата 3"/>
          <p:cNvSpPr txBox="1">
            <a:spLocks/>
          </p:cNvSpPr>
          <p:nvPr/>
        </p:nvSpPr>
        <p:spPr bwMode="auto">
          <a:xfrm>
            <a:off x="2071670" y="4143380"/>
            <a:ext cx="6858048" cy="71438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normalizeH="0" baseline="0" noProof="0" dirty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itchFamily="34" charset="0"/>
              </a:rPr>
              <a:t>Дата: </a:t>
            </a:r>
            <a:fld id="{A63E3B13-3737-41B0-B635-0184EF4E1A44}" type="datetime4">
              <a:rPr kumimoji="0" lang="ru-RU" altLang="ru-RU" sz="3600" b="1" i="0" u="none" strike="noStrike" kern="1200" normalizeH="0" baseline="0" noProof="0" smtClean="0">
                <a:ln w="9525" cmpd="sng">
                  <a:solidFill>
                    <a:srgbClr val="00206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Arial Black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 сентября 2017 г.</a:t>
            </a:fld>
            <a:endParaRPr kumimoji="0" lang="ru-RU" altLang="ru-RU" sz="3600" b="1" i="0" u="none" strike="noStrike" kern="1200" normalizeH="0" baseline="0" noProof="0" dirty="0" smtClean="0">
              <a:ln w="9525" cmpd="sng">
                <a:solidFill>
                  <a:srgbClr val="00206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5715016"/>
            <a:ext cx="1714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§ 2</a:t>
            </a:r>
            <a:endParaRPr lang="en-US" sz="4800" b="1" dirty="0"/>
          </a:p>
        </p:txBody>
      </p:sp>
      <p:pic>
        <p:nvPicPr>
          <p:cNvPr id="16386" name="Picture 2" descr="Картинки по запросу информатика"/>
          <p:cNvPicPr>
            <a:picLocks noChangeAspect="1" noChangeArrowheads="1"/>
          </p:cNvPicPr>
          <p:nvPr/>
        </p:nvPicPr>
        <p:blipFill>
          <a:blip r:embed="rId2" cstate="print"/>
          <a:srcRect r="44000"/>
          <a:stretch>
            <a:fillRect/>
          </a:stretch>
        </p:blipFill>
        <p:spPr bwMode="auto">
          <a:xfrm>
            <a:off x="0" y="1909578"/>
            <a:ext cx="2000232" cy="21480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1052736"/>
            <a:ext cx="4028458" cy="5073427"/>
          </a:xfrm>
        </p:spPr>
        <p:txBody>
          <a:bodyPr/>
          <a:lstStyle/>
          <a:p>
            <a:r>
              <a:rPr lang="ru-RU" dirty="0" smtClean="0"/>
              <a:t>Самюэль Финли</a:t>
            </a:r>
            <a:br>
              <a:rPr lang="ru-RU" dirty="0" smtClean="0"/>
            </a:br>
            <a:r>
              <a:rPr lang="ru-RU" dirty="0" smtClean="0"/>
              <a:t>Бриз Морзе</a:t>
            </a:r>
            <a:br>
              <a:rPr lang="ru-RU" dirty="0" smtClean="0"/>
            </a:br>
            <a:r>
              <a:rPr lang="ru-RU" dirty="0" smtClean="0"/>
              <a:t>• 1791 – 1872</a:t>
            </a:r>
            <a:br>
              <a:rPr lang="ru-RU" dirty="0" smtClean="0"/>
            </a:br>
            <a:r>
              <a:rPr lang="ru-RU" dirty="0" smtClean="0"/>
              <a:t>• США</a:t>
            </a:r>
            <a:br>
              <a:rPr lang="ru-RU" dirty="0" smtClean="0"/>
            </a:br>
            <a:r>
              <a:rPr lang="ru-RU" dirty="0" smtClean="0"/>
              <a:t>1837 год – изобретение телеграфа, первое техническое средство передачи информации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Самюэль</a:t>
            </a:r>
            <a:r>
              <a:rPr lang="ru-RU" dirty="0" smtClean="0"/>
              <a:t> Морзе</a:t>
            </a:r>
            <a:endParaRPr lang="en-US" dirty="0"/>
          </a:p>
        </p:txBody>
      </p:sp>
      <p:pic>
        <p:nvPicPr>
          <p:cNvPr id="8194" name="Picture 2" descr="Картинки по запросу Сэмюэл Морз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142984"/>
            <a:ext cx="3581407" cy="52862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Азбука Морзе.</a:t>
            </a:r>
            <a:br>
              <a:rPr lang="ru-RU" dirty="0" smtClean="0"/>
            </a:br>
            <a:r>
              <a:rPr lang="ru-RU" dirty="0" smtClean="0"/>
              <a:t>• Неравномерный код.</a:t>
            </a:r>
            <a:br>
              <a:rPr lang="ru-RU" dirty="0" smtClean="0"/>
            </a:br>
            <a:r>
              <a:rPr lang="ru-RU" dirty="0" smtClean="0"/>
              <a:t>(переменная длина</a:t>
            </a:r>
            <a:br>
              <a:rPr lang="ru-RU" dirty="0" smtClean="0"/>
            </a:br>
            <a:r>
              <a:rPr lang="ru-RU" dirty="0" smtClean="0"/>
              <a:t>кода разных букв)</a:t>
            </a:r>
            <a:br>
              <a:rPr lang="ru-RU" dirty="0" smtClean="0"/>
            </a:br>
            <a:r>
              <a:rPr lang="ru-RU" dirty="0" smtClean="0"/>
              <a:t>• Троичный код.</a:t>
            </a:r>
            <a:br>
              <a:rPr lang="ru-RU" dirty="0" smtClean="0"/>
            </a:br>
            <a:r>
              <a:rPr lang="ru-RU" dirty="0" smtClean="0"/>
              <a:t>Точка, тире, пауза.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Телеграфный код</a:t>
            </a:r>
            <a:endParaRPr lang="en-US" dirty="0"/>
          </a:p>
        </p:txBody>
      </p:sp>
      <p:pic>
        <p:nvPicPr>
          <p:cNvPr id="33794" name="Picture 2" descr="Картинки по запросу Азбука Морз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007284"/>
            <a:ext cx="4929190" cy="2850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• Жан Морис Эмиль</a:t>
            </a:r>
            <a:br>
              <a:rPr lang="ru-RU" dirty="0" smtClean="0"/>
            </a:br>
            <a:r>
              <a:rPr lang="ru-RU" dirty="0" smtClean="0"/>
              <a:t>Бодо</a:t>
            </a:r>
            <a:br>
              <a:rPr lang="ru-RU" dirty="0" smtClean="0"/>
            </a:br>
            <a:r>
              <a:rPr lang="ru-RU" dirty="0" smtClean="0"/>
              <a:t>• 1845 – 1903</a:t>
            </a:r>
            <a:br>
              <a:rPr lang="ru-RU" dirty="0" smtClean="0"/>
            </a:br>
            <a:r>
              <a:rPr lang="ru-RU" dirty="0" smtClean="0"/>
              <a:t>• Франция</a:t>
            </a:r>
            <a:br>
              <a:rPr lang="ru-RU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 Бодо</a:t>
            </a:r>
            <a:endParaRPr lang="en-US" dirty="0"/>
          </a:p>
        </p:txBody>
      </p:sp>
      <p:pic>
        <p:nvPicPr>
          <p:cNvPr id="7170" name="Picture 2" descr="Картинки по запросу Жан Морис Эмиль Бод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928802"/>
            <a:ext cx="3630454" cy="44291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Код Бодо</a:t>
            </a:r>
            <a:br>
              <a:rPr lang="ru-RU" dirty="0" smtClean="0"/>
            </a:br>
            <a:r>
              <a:rPr lang="ru-RU" dirty="0" smtClean="0"/>
              <a:t>• Равномерный (5бит)</a:t>
            </a:r>
            <a:br>
              <a:rPr lang="ru-RU" dirty="0" smtClean="0"/>
            </a:br>
            <a:r>
              <a:rPr lang="ru-RU" dirty="0" smtClean="0"/>
              <a:t>• Двоичный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Телеграфный код</a:t>
            </a:r>
            <a:endParaRPr lang="en-US" dirty="0"/>
          </a:p>
        </p:txBody>
      </p:sp>
      <p:pic>
        <p:nvPicPr>
          <p:cNvPr id="4" name="Picture 4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071810"/>
            <a:ext cx="711828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1052736"/>
            <a:ext cx="3599830" cy="5073427"/>
          </a:xfrm>
        </p:spPr>
        <p:txBody>
          <a:bodyPr/>
          <a:lstStyle/>
          <a:p>
            <a:r>
              <a:rPr lang="ru-RU" dirty="0" smtClean="0"/>
              <a:t>Для компьютера:</a:t>
            </a:r>
            <a:br>
              <a:rPr lang="ru-RU" dirty="0" smtClean="0"/>
            </a:br>
            <a:r>
              <a:rPr lang="ru-RU" dirty="0" smtClean="0"/>
              <a:t>двоичная с.с.</a:t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Для человека:</a:t>
            </a:r>
            <a:br>
              <a:rPr lang="ru-RU" dirty="0" smtClean="0"/>
            </a:br>
            <a:r>
              <a:rPr lang="ru-RU" dirty="0" smtClean="0"/>
              <a:t>десятичная с.с.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Системы счисления</a:t>
            </a:r>
            <a:endParaRPr lang="en-US" dirty="0"/>
          </a:p>
        </p:txBody>
      </p:sp>
      <p:pic>
        <p:nvPicPr>
          <p:cNvPr id="34818" name="Picture 2" descr="Картинки по запросу 1 и 0 компью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928670"/>
            <a:ext cx="2967032" cy="276370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4820" name="Picture 4" descr="Картинки по запросу ру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071942"/>
            <a:ext cx="3897780" cy="2594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Вопросы и задания: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ru-RU" dirty="0" smtClean="0"/>
              <a:t> Чем отличаются естественные языки от</a:t>
            </a:r>
            <a:br>
              <a:rPr lang="ru-RU" dirty="0" smtClean="0"/>
            </a:br>
            <a:r>
              <a:rPr lang="ru-RU" dirty="0" smtClean="0"/>
              <a:t>формальных?</a:t>
            </a:r>
          </a:p>
          <a:p>
            <a:r>
              <a:rPr lang="ru-RU" dirty="0" smtClean="0"/>
              <a:t>Как вы думаете, латынь – это</a:t>
            </a:r>
            <a:br>
              <a:rPr lang="ru-RU" dirty="0" smtClean="0"/>
            </a:br>
            <a:r>
              <a:rPr lang="ru-RU" dirty="0" smtClean="0"/>
              <a:t>естественный или формальный язык?</a:t>
            </a:r>
          </a:p>
          <a:p>
            <a:r>
              <a:rPr lang="ru-RU" dirty="0" smtClean="0"/>
              <a:t>С каким формальным языком</a:t>
            </a:r>
            <a:br>
              <a:rPr lang="ru-RU" dirty="0" smtClean="0"/>
            </a:br>
            <a:r>
              <a:rPr lang="ru-RU" dirty="0" smtClean="0"/>
              <a:t>программирования вы знакомы? Для</a:t>
            </a:r>
            <a:br>
              <a:rPr lang="ru-RU" dirty="0" smtClean="0"/>
            </a:br>
            <a:r>
              <a:rPr lang="ru-RU" dirty="0" smtClean="0"/>
              <a:t>чего он предназначен?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sp>
        <p:nvSpPr>
          <p:cNvPr id="7" name="Управляющая кнопка: домой 6">
            <a:hlinkClick r:id="" action="ppaction://hlinkshowjump?jump=firstslide" highlightClick="1"/>
          </p:cNvPr>
          <p:cNvSpPr/>
          <p:nvPr/>
        </p:nvSpPr>
        <p:spPr>
          <a:xfrm>
            <a:off x="8501063" y="6357938"/>
            <a:ext cx="357187" cy="35718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задания: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такое кодирование и</a:t>
            </a:r>
            <a:br>
              <a:rPr lang="ru-RU" dirty="0" smtClean="0"/>
            </a:br>
            <a:r>
              <a:rPr lang="ru-RU" dirty="0" smtClean="0"/>
              <a:t>декодирование?</a:t>
            </a:r>
          </a:p>
          <a:p>
            <a:r>
              <a:rPr lang="ru-RU" dirty="0" smtClean="0"/>
              <a:t>От чего может зависеть способ</a:t>
            </a:r>
            <a:br>
              <a:rPr lang="ru-RU" dirty="0" smtClean="0"/>
            </a:br>
            <a:r>
              <a:rPr lang="ru-RU" dirty="0" smtClean="0"/>
              <a:t>кодирования</a:t>
            </a:r>
          </a:p>
          <a:p>
            <a:r>
              <a:rPr lang="ru-RU" dirty="0" smtClean="0"/>
              <a:t>В чем преимущество код Бодо по</a:t>
            </a:r>
            <a:br>
              <a:rPr lang="ru-RU" dirty="0" smtClean="0"/>
            </a:br>
            <a:r>
              <a:rPr lang="ru-RU" dirty="0" smtClean="0"/>
              <a:t>сравнению с кодом Морзе?</a:t>
            </a:r>
          </a:p>
          <a:p>
            <a:r>
              <a:rPr lang="ru-RU" dirty="0" smtClean="0"/>
              <a:t>В чем преимущество кода Морзе по</a:t>
            </a:r>
            <a:br>
              <a:rPr lang="ru-RU" dirty="0" smtClean="0"/>
            </a:br>
            <a:r>
              <a:rPr lang="ru-RU" dirty="0" smtClean="0"/>
              <a:t>сравнению с кодом Бодо?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 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Информатика 10 класс </a:t>
            </a:r>
          </a:p>
          <a:p>
            <a:r>
              <a:rPr lang="ru-RU" dirty="0" smtClean="0"/>
              <a:t>§ 2. Представление информации, языки, кодирование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После окончания работы нужно закрыть все активные программы. Рабочее место нужно оставить чистым.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забывайте!!!</a:t>
            </a:r>
            <a:endParaRPr lang="en-US" dirty="0"/>
          </a:p>
        </p:txBody>
      </p:sp>
      <p:pic>
        <p:nvPicPr>
          <p:cNvPr id="58370" name="Picture 2" descr="Картинки по запросу Рабочее место нужно оставить чисты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000372"/>
            <a:ext cx="4643470" cy="345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1052736"/>
            <a:ext cx="7386044" cy="5448098"/>
          </a:xfrm>
        </p:spPr>
        <p:txBody>
          <a:bodyPr/>
          <a:lstStyle/>
          <a:p>
            <a:r>
              <a:rPr lang="ru-RU" dirty="0" smtClean="0"/>
              <a:t>Какие существуют основные философские концепции информации?</a:t>
            </a:r>
          </a:p>
          <a:p>
            <a:endParaRPr lang="ru-RU" dirty="0" smtClean="0"/>
          </a:p>
          <a:p>
            <a:r>
              <a:rPr lang="ru-RU" dirty="0" smtClean="0"/>
              <a:t>Как представляет информацию функциональная концепция?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Повторение (</a:t>
            </a:r>
            <a:r>
              <a:rPr lang="ru-RU" sz="4000" dirty="0" smtClean="0"/>
              <a:t>проведите линии</a:t>
            </a:r>
            <a:r>
              <a:rPr lang="ru-RU" dirty="0" smtClean="0"/>
              <a:t>)</a:t>
            </a:r>
            <a:endParaRPr lang="en-US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000100" y="3929066"/>
            <a:ext cx="2414609" cy="1435080"/>
            <a:chOff x="5229202" y="1214207"/>
            <a:chExt cx="2414609" cy="1435080"/>
          </a:xfrm>
          <a:scene3d>
            <a:camera prst="orthographicFront"/>
            <a:lightRig rig="flat" dir="t"/>
          </a:scene3d>
        </p:grpSpPr>
        <p:sp>
          <p:nvSpPr>
            <p:cNvPr id="17" name="Овал 16"/>
            <p:cNvSpPr/>
            <p:nvPr/>
          </p:nvSpPr>
          <p:spPr>
            <a:xfrm>
              <a:off x="5229202" y="1214207"/>
              <a:ext cx="2414609" cy="143508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4"/>
            <p:cNvSpPr/>
            <p:nvPr/>
          </p:nvSpPr>
          <p:spPr>
            <a:xfrm>
              <a:off x="5582814" y="1424369"/>
              <a:ext cx="1707385" cy="10147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err="1" smtClean="0"/>
                <a:t>Нейро-физиология</a:t>
              </a:r>
              <a:endParaRPr lang="en-US" sz="2000" b="1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1071538" y="2428868"/>
            <a:ext cx="2414609" cy="1435080"/>
            <a:chOff x="5100650" y="3638569"/>
            <a:chExt cx="2414609" cy="1435080"/>
          </a:xfrm>
          <a:scene3d>
            <a:camera prst="orthographicFront"/>
            <a:lightRig rig="flat" dir="t"/>
          </a:scene3d>
        </p:grpSpPr>
        <p:sp>
          <p:nvSpPr>
            <p:cNvPr id="15" name="Овал 14"/>
            <p:cNvSpPr/>
            <p:nvPr/>
          </p:nvSpPr>
          <p:spPr>
            <a:xfrm>
              <a:off x="5100650" y="3638569"/>
              <a:ext cx="2414609" cy="143508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Овал 6"/>
            <p:cNvSpPr/>
            <p:nvPr/>
          </p:nvSpPr>
          <p:spPr>
            <a:xfrm>
              <a:off x="5454262" y="3848731"/>
              <a:ext cx="1707385" cy="10147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Кибернетика</a:t>
              </a:r>
              <a:endParaRPr lang="en-US" sz="2000" b="1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928662" y="5422920"/>
            <a:ext cx="2414609" cy="1435080"/>
            <a:chOff x="242862" y="3638569"/>
            <a:chExt cx="2414609" cy="1435080"/>
          </a:xfrm>
          <a:scene3d>
            <a:camera prst="orthographicFront"/>
            <a:lightRig rig="flat" dir="t"/>
          </a:scene3d>
        </p:grpSpPr>
        <p:sp>
          <p:nvSpPr>
            <p:cNvPr id="13" name="Овал 12"/>
            <p:cNvSpPr/>
            <p:nvPr/>
          </p:nvSpPr>
          <p:spPr>
            <a:xfrm>
              <a:off x="242862" y="3638569"/>
              <a:ext cx="2414609" cy="143508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Овал 8"/>
            <p:cNvSpPr/>
            <p:nvPr/>
          </p:nvSpPr>
          <p:spPr>
            <a:xfrm>
              <a:off x="596474" y="3848731"/>
              <a:ext cx="1707385" cy="10147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Теория информации</a:t>
              </a:r>
              <a:endParaRPr lang="en-US" sz="2000" b="1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142976" y="857232"/>
            <a:ext cx="2414609" cy="1435080"/>
            <a:chOff x="28549" y="1233480"/>
            <a:chExt cx="2414609" cy="1435080"/>
          </a:xfrm>
          <a:scene3d>
            <a:camera prst="orthographicFront"/>
            <a:lightRig rig="flat" dir="t"/>
          </a:scene3d>
        </p:grpSpPr>
        <p:sp>
          <p:nvSpPr>
            <p:cNvPr id="11" name="Овал 10"/>
            <p:cNvSpPr/>
            <p:nvPr/>
          </p:nvSpPr>
          <p:spPr>
            <a:xfrm>
              <a:off x="28549" y="1233480"/>
              <a:ext cx="2414609" cy="143508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Овал 10"/>
            <p:cNvSpPr/>
            <p:nvPr/>
          </p:nvSpPr>
          <p:spPr>
            <a:xfrm>
              <a:off x="382161" y="1443642"/>
              <a:ext cx="1707385" cy="101475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Генетика</a:t>
              </a:r>
              <a:endParaRPr lang="en-US" sz="2000" b="1" kern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500694" y="1571612"/>
            <a:ext cx="335758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01000001 – Буква «А»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5429256" y="4143380"/>
            <a:ext cx="335758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Сигнал, поступающий от пульта к телевизору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5500694" y="2571744"/>
            <a:ext cx="335758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Сигнал, поступающий от головного мозга к мышцам руки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429256" y="5500702"/>
            <a:ext cx="335758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Цвет глаз, передающийся от отца к сыну</a:t>
            </a:r>
            <a:endParaRPr lang="en-US" sz="2400" dirty="0"/>
          </a:p>
        </p:txBody>
      </p:sp>
      <p:cxnSp>
        <p:nvCxnSpPr>
          <p:cNvPr id="26" name="Прямая со стрелкой 25"/>
          <p:cNvCxnSpPr>
            <a:stCxn id="11" idx="6"/>
            <a:endCxn id="24" idx="1"/>
          </p:cNvCxnSpPr>
          <p:nvPr/>
        </p:nvCxnSpPr>
        <p:spPr>
          <a:xfrm>
            <a:off x="3557585" y="1574772"/>
            <a:ext cx="1871671" cy="4526095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22" idx="1"/>
          </p:cNvCxnSpPr>
          <p:nvPr/>
        </p:nvCxnSpPr>
        <p:spPr>
          <a:xfrm>
            <a:off x="3500431" y="3143247"/>
            <a:ext cx="1928825" cy="1415632"/>
          </a:xfrm>
          <a:prstGeom prst="straightConnector1">
            <a:avLst/>
          </a:prstGeom>
          <a:ln w="762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7" idx="6"/>
            <a:endCxn id="23" idx="1"/>
          </p:cNvCxnSpPr>
          <p:nvPr/>
        </p:nvCxnSpPr>
        <p:spPr>
          <a:xfrm flipV="1">
            <a:off x="3414709" y="3171909"/>
            <a:ext cx="2085985" cy="1474697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3" idx="6"/>
            <a:endCxn id="21" idx="1"/>
          </p:cNvCxnSpPr>
          <p:nvPr/>
        </p:nvCxnSpPr>
        <p:spPr>
          <a:xfrm flipV="1">
            <a:off x="3343271" y="1802445"/>
            <a:ext cx="2157423" cy="4338015"/>
          </a:xfrm>
          <a:prstGeom prst="straightConnector1">
            <a:avLst/>
          </a:prstGeom>
          <a:ln w="762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57818" y="92867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Информация: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829828"/>
            <a:ext cx="1685918" cy="20281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2786058"/>
            <a:ext cx="7715304" cy="20002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языка =</a:t>
            </a:r>
            <a:r>
              <a:rPr lang="en-US" dirty="0" smtClean="0"/>
              <a:t>&gt;</a:t>
            </a:r>
            <a:r>
              <a:rPr lang="ru-RU" dirty="0" smtClean="0"/>
              <a:t> развитие человека</a:t>
            </a:r>
          </a:p>
          <a:p>
            <a:r>
              <a:rPr lang="ru-RU" dirty="0" smtClean="0"/>
              <a:t>Благодаря записям информация передается во времени</a:t>
            </a:r>
          </a:p>
          <a:p>
            <a:r>
              <a:rPr lang="ru-RU" dirty="0" smtClean="0"/>
              <a:t>Языки:</a:t>
            </a:r>
          </a:p>
          <a:p>
            <a:pPr lvl="1"/>
            <a:r>
              <a:rPr lang="ru-RU" dirty="0" smtClean="0"/>
              <a:t>Естественные: русский, английский…</a:t>
            </a:r>
          </a:p>
          <a:p>
            <a:pPr lvl="1"/>
            <a:r>
              <a:rPr lang="ru-RU" dirty="0" smtClean="0"/>
              <a:t>Формальный: математическая символика, ноты…</a:t>
            </a:r>
          </a:p>
          <a:p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 наверняка знаете, что:</a:t>
            </a:r>
            <a:endParaRPr lang="en-US" dirty="0"/>
          </a:p>
        </p:txBody>
      </p:sp>
      <p:pic>
        <p:nvPicPr>
          <p:cNvPr id="14338" name="Picture 2" descr="Картинки по запро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000636"/>
            <a:ext cx="2714612" cy="1628768"/>
          </a:xfrm>
          <a:prstGeom prst="rect">
            <a:avLst/>
          </a:prstGeom>
          <a:noFill/>
        </p:spPr>
      </p:pic>
      <p:sp>
        <p:nvSpPr>
          <p:cNvPr id="8" name="Улыбающееся лицо 7"/>
          <p:cNvSpPr/>
          <p:nvPr/>
        </p:nvSpPr>
        <p:spPr>
          <a:xfrm>
            <a:off x="7786710" y="2928934"/>
            <a:ext cx="1000132" cy="1000132"/>
          </a:xfrm>
          <a:prstGeom prst="smileyF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357694"/>
            <a:ext cx="8001024" cy="209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1714488"/>
            <a:ext cx="7643192" cy="4411675"/>
          </a:xfrm>
        </p:spPr>
        <p:txBody>
          <a:bodyPr/>
          <a:lstStyle/>
          <a:p>
            <a:r>
              <a:rPr lang="ru-RU" dirty="0" smtClean="0"/>
              <a:t>Кодирование – процесс представления</a:t>
            </a:r>
            <a:br>
              <a:rPr lang="ru-RU" dirty="0" smtClean="0"/>
            </a:br>
            <a:r>
              <a:rPr lang="ru-RU" dirty="0" smtClean="0"/>
              <a:t>информации, удобный для ее хранения</a:t>
            </a:r>
            <a:br>
              <a:rPr lang="ru-RU" dirty="0" smtClean="0"/>
            </a:br>
            <a:r>
              <a:rPr lang="ru-RU" dirty="0" smtClean="0"/>
              <a:t>и (или) передачи.</a:t>
            </a:r>
            <a:br>
              <a:rPr lang="ru-RU" dirty="0" smtClean="0"/>
            </a:br>
            <a:r>
              <a:rPr lang="ru-RU" dirty="0" smtClean="0"/>
              <a:t>• Декодирование – процесс обратный</a:t>
            </a:r>
            <a:br>
              <a:rPr lang="ru-RU" dirty="0" smtClean="0"/>
            </a:br>
            <a:r>
              <a:rPr lang="ru-RU" dirty="0" smtClean="0"/>
              <a:t>кодированию.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643192" cy="1597286"/>
          </a:xfrm>
        </p:spPr>
        <p:txBody>
          <a:bodyPr/>
          <a:lstStyle/>
          <a:p>
            <a:r>
              <a:rPr lang="ru-RU" dirty="0" smtClean="0"/>
              <a:t>Письменность и кодирование</a:t>
            </a:r>
            <a:br>
              <a:rPr lang="ru-RU" dirty="0" smtClean="0"/>
            </a:br>
            <a:r>
              <a:rPr lang="ru-RU" dirty="0" smtClean="0"/>
              <a:t>информации</a:t>
            </a:r>
            <a:br>
              <a:rPr lang="ru-RU" dirty="0" smtClean="0"/>
            </a:br>
            <a:endParaRPr lang="en-US" dirty="0"/>
          </a:p>
        </p:txBody>
      </p:sp>
      <p:pic>
        <p:nvPicPr>
          <p:cNvPr id="13314" name="Picture 2" descr="Картинки по запросу"/>
          <p:cNvPicPr>
            <a:picLocks noChangeAspect="1" noChangeArrowheads="1"/>
          </p:cNvPicPr>
          <p:nvPr/>
        </p:nvPicPr>
        <p:blipFill>
          <a:blip r:embed="rId3" cstate="print"/>
          <a:srcRect l="50692"/>
          <a:stretch>
            <a:fillRect/>
          </a:stretch>
        </p:blipFill>
        <p:spPr bwMode="auto">
          <a:xfrm>
            <a:off x="0" y="5604806"/>
            <a:ext cx="1357322" cy="1253194"/>
          </a:xfrm>
          <a:prstGeom prst="rect">
            <a:avLst/>
          </a:prstGeom>
          <a:noFill/>
        </p:spPr>
      </p:pic>
      <p:sp>
        <p:nvSpPr>
          <p:cNvPr id="6" name="Улыбающееся лицо 5"/>
          <p:cNvSpPr/>
          <p:nvPr/>
        </p:nvSpPr>
        <p:spPr>
          <a:xfrm>
            <a:off x="0" y="0"/>
            <a:ext cx="1000132" cy="1000132"/>
          </a:xfrm>
          <a:prstGeom prst="smileyF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способы кодирования</a:t>
            </a:r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2976" y="1285860"/>
          <a:ext cx="7715272" cy="482347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857636"/>
                <a:gridCol w="3857636"/>
              </a:tblGrid>
              <a:tr h="993068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Шифрование 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Засекречивание</a:t>
                      </a:r>
                      <a:br>
                        <a:rPr lang="ru-RU" sz="2800" b="0" dirty="0" smtClean="0"/>
                      </a:br>
                      <a:r>
                        <a:rPr lang="ru-RU" sz="2800" b="0" dirty="0" smtClean="0"/>
                        <a:t>информации</a:t>
                      </a:r>
                      <a:endParaRPr lang="en-US" sz="2800" b="0" dirty="0"/>
                    </a:p>
                  </a:txBody>
                  <a:tcPr/>
                </a:tc>
              </a:tr>
              <a:tr h="993068">
                <a:tc>
                  <a:txBody>
                    <a:bodyPr/>
                    <a:lstStyle/>
                    <a:p>
                      <a:r>
                        <a:rPr lang="ru-RU" sz="2800" b="0" kern="1200" dirty="0" smtClean="0"/>
                        <a:t>Стенография</a:t>
                      </a:r>
                      <a:br>
                        <a:rPr lang="ru-RU" sz="2800" b="0" kern="1200" dirty="0" smtClean="0"/>
                      </a:b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Быстрый способ</a:t>
                      </a:r>
                      <a:br>
                        <a:rPr lang="ru-RU" sz="2800" b="0" dirty="0" smtClean="0"/>
                      </a:br>
                      <a:r>
                        <a:rPr lang="ru-RU" sz="2800" b="0" dirty="0" smtClean="0"/>
                        <a:t>записи</a:t>
                      </a:r>
                      <a:endParaRPr lang="en-US" sz="2800" b="0" dirty="0"/>
                    </a:p>
                  </a:txBody>
                  <a:tcPr/>
                </a:tc>
              </a:tr>
              <a:tr h="1418668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Телеграфный код 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Передача по</a:t>
                      </a:r>
                      <a:br>
                        <a:rPr lang="ru-RU" sz="2800" b="0" dirty="0" smtClean="0"/>
                      </a:br>
                      <a:r>
                        <a:rPr lang="ru-RU" sz="2800" b="0" dirty="0" smtClean="0"/>
                        <a:t>техническим каналам</a:t>
                      </a:r>
                      <a:br>
                        <a:rPr lang="ru-RU" sz="2800" b="0" dirty="0" smtClean="0"/>
                      </a:br>
                      <a:r>
                        <a:rPr lang="ru-RU" sz="2800" b="0" dirty="0" smtClean="0"/>
                        <a:t>связи</a:t>
                      </a:r>
                      <a:endParaRPr lang="en-US" sz="2800" b="0" dirty="0"/>
                    </a:p>
                  </a:txBody>
                  <a:tcPr/>
                </a:tc>
              </a:tr>
              <a:tr h="1418668"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Системы счисления 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Выполнение</a:t>
                      </a:r>
                      <a:br>
                        <a:rPr lang="ru-RU" sz="2800" b="0" dirty="0" smtClean="0"/>
                      </a:br>
                      <a:r>
                        <a:rPr lang="ru-RU" sz="2800" b="0" dirty="0" smtClean="0"/>
                        <a:t>математических</a:t>
                      </a:r>
                      <a:br>
                        <a:rPr lang="ru-RU" sz="2800" b="0" dirty="0" smtClean="0"/>
                      </a:br>
                      <a:r>
                        <a:rPr lang="ru-RU" sz="2800" b="0" dirty="0" smtClean="0"/>
                        <a:t>вычислений</a:t>
                      </a:r>
                      <a:endParaRPr lang="en-US" sz="28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Улыбающееся лицо 6"/>
          <p:cNvSpPr/>
          <p:nvPr/>
        </p:nvSpPr>
        <p:spPr>
          <a:xfrm>
            <a:off x="0" y="0"/>
            <a:ext cx="1000132" cy="1000132"/>
          </a:xfrm>
          <a:prstGeom prst="smileyFac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43608" y="1052737"/>
            <a:ext cx="7643192" cy="1090380"/>
          </a:xfrm>
        </p:spPr>
        <p:txBody>
          <a:bodyPr/>
          <a:lstStyle/>
          <a:p>
            <a:r>
              <a:rPr lang="ru-RU" dirty="0" smtClean="0"/>
              <a:t>Стенография – это быстрый способ</a:t>
            </a:r>
            <a:br>
              <a:rPr lang="ru-RU" dirty="0" smtClean="0"/>
            </a:br>
            <a:r>
              <a:rPr lang="ru-RU" dirty="0" smtClean="0"/>
              <a:t>записи устной речи.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Стенография</a:t>
            </a:r>
            <a:endParaRPr lang="en-US" dirty="0"/>
          </a:p>
        </p:txBody>
      </p:sp>
      <p:pic>
        <p:nvPicPr>
          <p:cNvPr id="32770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13521" y="2170334"/>
            <a:ext cx="5994541" cy="4572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Шифрование – это процесс</a:t>
            </a:r>
            <a:br>
              <a:rPr lang="ru-RU" dirty="0" smtClean="0"/>
            </a:br>
            <a:r>
              <a:rPr lang="ru-RU" dirty="0" smtClean="0"/>
              <a:t>превращения открытого текста в</a:t>
            </a:r>
            <a:br>
              <a:rPr lang="ru-RU" dirty="0" smtClean="0"/>
            </a:br>
            <a:r>
              <a:rPr lang="ru-RU" dirty="0" smtClean="0"/>
              <a:t>зашифрованный, а дешифрование –</a:t>
            </a:r>
            <a:br>
              <a:rPr lang="ru-RU" dirty="0" smtClean="0"/>
            </a:br>
            <a:r>
              <a:rPr lang="ru-RU" dirty="0" smtClean="0"/>
              <a:t>обратный процесс.</a:t>
            </a:r>
            <a:br>
              <a:rPr lang="ru-RU" dirty="0" smtClean="0"/>
            </a:b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Шифрование</a:t>
            </a:r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352800"/>
            <a:ext cx="62960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Методами шифрования занимается</a:t>
            </a:r>
            <a:br>
              <a:rPr lang="ru-RU" dirty="0" smtClean="0"/>
            </a:br>
            <a:r>
              <a:rPr lang="ru-RU" dirty="0" smtClean="0"/>
              <a:t>наука криптография</a:t>
            </a:r>
            <a:endParaRPr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Шифрование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7916eedec0ee4688a8cc1d97568d022a83c7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218</Words>
  <Application>Microsoft Office PowerPoint</Application>
  <PresentationFormat>Экран (4:3)</PresentationFormat>
  <Paragraphs>69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Представление информации, языки, кодирование</vt:lpstr>
      <vt:lpstr>Повторение</vt:lpstr>
      <vt:lpstr>Повторение (проведите линии)</vt:lpstr>
      <vt:lpstr>Вы наверняка знаете, что:</vt:lpstr>
      <vt:lpstr>Письменность и кодирование информации </vt:lpstr>
      <vt:lpstr>Цели и способы кодирования</vt:lpstr>
      <vt:lpstr>Стенография</vt:lpstr>
      <vt:lpstr>Шифрование</vt:lpstr>
      <vt:lpstr>Шифрование</vt:lpstr>
      <vt:lpstr>Самюэль Морзе</vt:lpstr>
      <vt:lpstr>Телеграфный код</vt:lpstr>
      <vt:lpstr>Код Бодо</vt:lpstr>
      <vt:lpstr>Телеграфный код</vt:lpstr>
      <vt:lpstr>Системы счисления</vt:lpstr>
      <vt:lpstr>Вопросы и задания:</vt:lpstr>
      <vt:lpstr>Вопросы и задания:</vt:lpstr>
      <vt:lpstr>Домашнее задание: </vt:lpstr>
      <vt:lpstr>Не забывайте!!!</vt:lpstr>
    </vt:vector>
  </TitlesOfParts>
  <Company>ФИРО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Босова Людмила Леонидовна</dc:creator>
  <cp:lastModifiedBy>Юлия</cp:lastModifiedBy>
  <cp:revision>37</cp:revision>
  <dcterms:created xsi:type="dcterms:W3CDTF">2011-09-19T18:11:49Z</dcterms:created>
  <dcterms:modified xsi:type="dcterms:W3CDTF">2017-09-12T19:16:52Z</dcterms:modified>
</cp:coreProperties>
</file>