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4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5" r:id="rId11"/>
    <p:sldId id="265" r:id="rId12"/>
    <p:sldId id="266" r:id="rId13"/>
    <p:sldId id="267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6F9B8CD-342D-4579-98EC-A8FD6B7370E1}" type="datetimeFigureOut">
              <a:rPr lang="en-US" smtClean="0"/>
              <a:pPr/>
              <a:t>2/13/2018</a:t>
            </a:fld>
            <a:endParaRPr lang="en-US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B93BC-5765-411D-BA13-CD39EDB2B398}" type="datetimeFigureOut">
              <a:rPr lang="ru-RU" smtClean="0"/>
              <a:pPr/>
              <a:t>13.02.2018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D53CE-A167-4022-9AC2-E208958983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B93BC-5765-411D-BA13-CD39EDB2B398}" type="datetimeFigureOut">
              <a:rPr lang="ru-RU" smtClean="0"/>
              <a:pPr/>
              <a:t>13.02.2018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D53CE-A167-4022-9AC2-E208958983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2/13/2018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6F9B8CD-342D-4579-98EC-A8FD6B7370E1}" type="datetimeFigureOut">
              <a:rPr lang="en-US" smtClean="0"/>
              <a:pPr/>
              <a:t>2/13/2018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B93BC-5765-411D-BA13-CD39EDB2B398}" type="datetimeFigureOut">
              <a:rPr lang="ru-RU" smtClean="0"/>
              <a:pPr/>
              <a:t>13.02.2018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D53CE-A167-4022-9AC2-E208958983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B93BC-5765-411D-BA13-CD39EDB2B398}" type="datetimeFigureOut">
              <a:rPr lang="ru-RU" smtClean="0"/>
              <a:pPr/>
              <a:t>13.02.2018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D53CE-A167-4022-9AC2-E208958983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0FB93BC-5765-411D-BA13-CD39EDB2B398}" type="datetimeFigureOut">
              <a:rPr lang="ru-RU" smtClean="0"/>
              <a:pPr/>
              <a:t>13.02.2018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B6D53CE-A167-4022-9AC2-E208958983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B93BC-5765-411D-BA13-CD39EDB2B398}" type="datetimeFigureOut">
              <a:rPr lang="ru-RU" smtClean="0"/>
              <a:pPr/>
              <a:t>13.02.2018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D53CE-A167-4022-9AC2-E208958983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0FB93BC-5765-411D-BA13-CD39EDB2B398}" type="datetimeFigureOut">
              <a:rPr lang="ru-RU" smtClean="0"/>
              <a:pPr/>
              <a:t>13.02.2018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B6D53CE-A167-4022-9AC2-E208958983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0FB93BC-5765-411D-BA13-CD39EDB2B398}" type="datetimeFigureOut">
              <a:rPr lang="ru-RU" smtClean="0"/>
              <a:pPr/>
              <a:t>13.02.2018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B6D53CE-A167-4022-9AC2-E208958983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0FB93BC-5765-411D-BA13-CD39EDB2B398}" type="datetimeFigureOut">
              <a:rPr lang="ru-RU" smtClean="0"/>
              <a:pPr/>
              <a:t>13.02.2018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B6D53CE-A167-4022-9AC2-E208958983A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>
    <p:wedg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image" Target="../media/image3.gif"/><Relationship Id="rId7" Type="http://schemas.openxmlformats.org/officeDocument/2006/relationships/image" Target="../media/image7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Relationship Id="rId9" Type="http://schemas.openxmlformats.org/officeDocument/2006/relationships/image" Target="../media/image9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2214554"/>
            <a:ext cx="8229600" cy="1143000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002060"/>
                </a:solidFill>
                <a:latin typeface="Monotype Corsiva" pitchFamily="66" charset="0"/>
              </a:rPr>
              <a:t>Логические величины, операции, выражения.</a:t>
            </a:r>
            <a:br>
              <a:rPr lang="ru-RU" sz="5400" b="1" dirty="0" smtClean="0">
                <a:solidFill>
                  <a:srgbClr val="002060"/>
                </a:solidFill>
                <a:latin typeface="Monotype Corsiva" pitchFamily="66" charset="0"/>
              </a:rPr>
            </a:br>
            <a:r>
              <a:rPr lang="ru-RU" sz="5400" b="1" dirty="0" smtClean="0">
                <a:solidFill>
                  <a:srgbClr val="002060"/>
                </a:solidFill>
                <a:latin typeface="Monotype Corsiva" pitchFamily="66" charset="0"/>
              </a:rPr>
              <a:t>(10 класс)</a:t>
            </a:r>
            <a:endParaRPr lang="ru-RU" sz="54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pic>
        <p:nvPicPr>
          <p:cNvPr id="1026" name="Picture 2" descr="D:\картинки\Anin_gif_park\Буквы\29\a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4143380"/>
            <a:ext cx="714380" cy="714380"/>
          </a:xfrm>
          <a:prstGeom prst="rect">
            <a:avLst/>
          </a:prstGeom>
          <a:noFill/>
        </p:spPr>
      </p:pic>
      <p:pic>
        <p:nvPicPr>
          <p:cNvPr id="2" name="Picture 2" descr="D:\картинки\Anin_gif_park\Буквы\29\b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290" y="4143380"/>
            <a:ext cx="714380" cy="714380"/>
          </a:xfrm>
          <a:prstGeom prst="rect">
            <a:avLst/>
          </a:prstGeom>
          <a:noFill/>
        </p:spPr>
      </p:pic>
      <p:pic>
        <p:nvPicPr>
          <p:cNvPr id="1027" name="Picture 3" descr="D:\картинки\Anin_gif_park\Буквы\29\e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10" y="4929198"/>
            <a:ext cx="714380" cy="714380"/>
          </a:xfrm>
          <a:prstGeom prst="rect">
            <a:avLst/>
          </a:prstGeom>
          <a:noFill/>
        </p:spPr>
      </p:pic>
      <p:pic>
        <p:nvPicPr>
          <p:cNvPr id="1030" name="Picture 6" descr="D:\картинки\Anin_gif_park\Буквы\29\h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57488" y="4929198"/>
            <a:ext cx="714380" cy="714380"/>
          </a:xfrm>
          <a:prstGeom prst="rect">
            <a:avLst/>
          </a:prstGeom>
          <a:noFill/>
        </p:spPr>
      </p:pic>
      <p:pic>
        <p:nvPicPr>
          <p:cNvPr id="1031" name="Picture 7" descr="D:\картинки\Anin_gif_park\Буквы\29\c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71670" y="4143380"/>
            <a:ext cx="714380" cy="714380"/>
          </a:xfrm>
          <a:prstGeom prst="rect">
            <a:avLst/>
          </a:prstGeom>
          <a:noFill/>
        </p:spPr>
      </p:pic>
      <p:pic>
        <p:nvPicPr>
          <p:cNvPr id="1032" name="Picture 8" descr="D:\картинки\Anin_gif_park\Буквы\29\d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786050" y="4143380"/>
            <a:ext cx="714380" cy="714380"/>
          </a:xfrm>
          <a:prstGeom prst="rect">
            <a:avLst/>
          </a:prstGeom>
          <a:noFill/>
        </p:spPr>
      </p:pic>
      <p:pic>
        <p:nvPicPr>
          <p:cNvPr id="1036" name="Picture 12" descr="D:\картинки\Anin_gif_park\Буквы\29\f.gif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428728" y="4929198"/>
            <a:ext cx="714380" cy="714380"/>
          </a:xfrm>
          <a:prstGeom prst="rect">
            <a:avLst/>
          </a:prstGeom>
          <a:noFill/>
        </p:spPr>
      </p:pic>
      <p:pic>
        <p:nvPicPr>
          <p:cNvPr id="1037" name="Picture 13" descr="D:\картинки\Anin_gif_park\Буквы\29\g.gif"/>
          <p:cNvPicPr>
            <a:picLocks noChangeAspect="1" noChangeArrowheads="1" noCrop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143108" y="4929198"/>
            <a:ext cx="714380" cy="7143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dirty="0" smtClean="0">
                <a:latin typeface="Monotype Corsiva" pitchFamily="66" charset="0"/>
              </a:rPr>
              <a:t>Пример 2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dirty="0" smtClean="0"/>
              <a:t>Определите значение логического выражения: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dirty="0" smtClean="0"/>
              <a:t> не (</a:t>
            </a:r>
            <a:r>
              <a:rPr lang="en-US" dirty="0" smtClean="0"/>
              <a:t>X </a:t>
            </a:r>
            <a:r>
              <a:rPr lang="ru-RU" dirty="0" smtClean="0"/>
              <a:t>&gt; </a:t>
            </a:r>
            <a:r>
              <a:rPr lang="en-US" dirty="0" smtClean="0"/>
              <a:t>Z</a:t>
            </a:r>
            <a:r>
              <a:rPr lang="ru-RU" dirty="0" smtClean="0"/>
              <a:t>) и не (</a:t>
            </a:r>
            <a:r>
              <a:rPr lang="en-US" dirty="0" smtClean="0"/>
              <a:t>X</a:t>
            </a:r>
            <a:r>
              <a:rPr lang="ru-RU" dirty="0" smtClean="0"/>
              <a:t> = </a:t>
            </a:r>
            <a:r>
              <a:rPr lang="en-US" dirty="0" smtClean="0"/>
              <a:t>Y</a:t>
            </a:r>
            <a:r>
              <a:rPr lang="ru-RU" dirty="0" smtClean="0"/>
              <a:t>),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dirty="0" smtClean="0"/>
              <a:t>если: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1)  X = 3, Y = 5, Z = 2;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2)  X = 0, Y = 1, Z = 19;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3)  X = 5, Y = 0, Z = -8;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4)  X </a:t>
            </a:r>
            <a:r>
              <a:rPr lang="ru-RU" dirty="0" smtClean="0"/>
              <a:t>=</a:t>
            </a:r>
            <a:r>
              <a:rPr lang="en-US" dirty="0" smtClean="0"/>
              <a:t> 9</a:t>
            </a:r>
            <a:r>
              <a:rPr lang="ru-RU" dirty="0" smtClean="0"/>
              <a:t>,</a:t>
            </a:r>
            <a:r>
              <a:rPr lang="en-US" dirty="0" smtClean="0"/>
              <a:t>Y </a:t>
            </a:r>
            <a:r>
              <a:rPr lang="ru-RU" dirty="0" smtClean="0"/>
              <a:t>=</a:t>
            </a:r>
            <a:r>
              <a:rPr lang="en-US" dirty="0" smtClean="0"/>
              <a:t> -9, Z = 9.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357166"/>
            <a:ext cx="792961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Monotype Corsiva" pitchFamily="66" charset="0"/>
              </a:rPr>
              <a:t>Логические функции на области числовых значений</a:t>
            </a:r>
          </a:p>
          <a:p>
            <a:r>
              <a:rPr lang="ru-RU" sz="2000" dirty="0" smtClean="0">
                <a:solidFill>
                  <a:srgbClr val="002060"/>
                </a:solidFill>
              </a:rPr>
              <a:t>Алгебра чисел пересекаются с алгеброй логики в тех случаях, когда приходится проверять принадлежность значений алгебраических выражений некоторому множеству.</a:t>
            </a:r>
          </a:p>
          <a:p>
            <a:endParaRPr lang="ru-RU" sz="2000" dirty="0" smtClean="0">
              <a:solidFill>
                <a:srgbClr val="002060"/>
              </a:solidFill>
            </a:endParaRPr>
          </a:p>
          <a:p>
            <a:r>
              <a:rPr lang="ru-RU" sz="2000" dirty="0" smtClean="0">
                <a:solidFill>
                  <a:srgbClr val="002060"/>
                </a:solidFill>
              </a:rPr>
              <a:t> Например, принадлежность значения числовой переменной Х множеству положительных чисел выражается через </a:t>
            </a:r>
            <a:r>
              <a:rPr lang="ru-RU" sz="2000" i="1" dirty="0" smtClean="0">
                <a:solidFill>
                  <a:srgbClr val="002060"/>
                </a:solidFill>
              </a:rPr>
              <a:t>высказывание</a:t>
            </a:r>
            <a:r>
              <a:rPr lang="ru-RU" sz="2000" dirty="0" smtClean="0">
                <a:solidFill>
                  <a:srgbClr val="002060"/>
                </a:solidFill>
              </a:rPr>
              <a:t>: «Х больше нуля». Символически это записывается так: Х </a:t>
            </a:r>
            <a:r>
              <a:rPr lang="en-US" sz="2000" dirty="0" smtClean="0">
                <a:solidFill>
                  <a:srgbClr val="002060"/>
                </a:solidFill>
              </a:rPr>
              <a:t>&gt; </a:t>
            </a:r>
            <a:r>
              <a:rPr lang="ru-RU" sz="2000" dirty="0" smtClean="0">
                <a:solidFill>
                  <a:srgbClr val="002060"/>
                </a:solidFill>
              </a:rPr>
              <a:t>0. В алгебре такое выражение называется </a:t>
            </a:r>
            <a:r>
              <a:rPr lang="ru-RU" sz="2000" i="1" u="sng" dirty="0" smtClean="0">
                <a:solidFill>
                  <a:srgbClr val="C00000"/>
                </a:solidFill>
              </a:rPr>
              <a:t>неравенством</a:t>
            </a:r>
            <a:r>
              <a:rPr lang="ru-RU" sz="2000" dirty="0" smtClean="0">
                <a:solidFill>
                  <a:srgbClr val="002060"/>
                </a:solidFill>
              </a:rPr>
              <a:t>, а в логике – </a:t>
            </a:r>
            <a:r>
              <a:rPr lang="ru-RU" sz="2000" i="1" u="sng" dirty="0" smtClean="0">
                <a:solidFill>
                  <a:srgbClr val="C00000"/>
                </a:solidFill>
              </a:rPr>
              <a:t>отношением.</a:t>
            </a:r>
          </a:p>
          <a:p>
            <a:r>
              <a:rPr lang="ru-RU" sz="2000" dirty="0" smtClean="0"/>
              <a:t>Отношение Х</a:t>
            </a:r>
            <a:r>
              <a:rPr lang="en-US" sz="2000" dirty="0" smtClean="0"/>
              <a:t>&gt;0 </a:t>
            </a:r>
            <a:r>
              <a:rPr lang="ru-RU" sz="2000" dirty="0" smtClean="0"/>
              <a:t>может быть истинным или ложным. Если Х положительная величина, то оно истинно, если отрицательная, то ложно. В общем виде отношение имеет следующую структуру:</a:t>
            </a:r>
          </a:p>
          <a:p>
            <a:endParaRPr lang="ru-RU" sz="2000" dirty="0" smtClean="0"/>
          </a:p>
          <a:p>
            <a:r>
              <a:rPr lang="en-US" sz="2000" b="1" dirty="0" smtClean="0"/>
              <a:t>&lt;</a:t>
            </a:r>
            <a:r>
              <a:rPr lang="ru-RU" sz="2000" b="1" dirty="0" smtClean="0"/>
              <a:t>выражение 1</a:t>
            </a:r>
            <a:r>
              <a:rPr lang="en-US" sz="2000" b="1" dirty="0" smtClean="0"/>
              <a:t>&gt; &lt;</a:t>
            </a:r>
            <a:r>
              <a:rPr lang="ru-RU" sz="2000" b="1" dirty="0" smtClean="0"/>
              <a:t>знак отношения</a:t>
            </a:r>
            <a:r>
              <a:rPr lang="en-US" sz="2000" b="1" dirty="0" smtClean="0"/>
              <a:t>&gt; &lt;</a:t>
            </a:r>
            <a:r>
              <a:rPr lang="ru-RU" sz="2000" b="1" dirty="0" smtClean="0"/>
              <a:t>выражение2</a:t>
            </a:r>
            <a:r>
              <a:rPr lang="en-US" sz="2000" b="1" dirty="0" smtClean="0"/>
              <a:t>&gt;</a:t>
            </a:r>
          </a:p>
          <a:p>
            <a:r>
              <a:rPr lang="ru-RU" sz="2000" dirty="0" smtClean="0"/>
              <a:t>Знаки отношений: </a:t>
            </a:r>
            <a:r>
              <a:rPr lang="ru-RU" sz="2000" b="1" dirty="0" smtClean="0"/>
              <a:t>= ; </a:t>
            </a:r>
            <a:r>
              <a:rPr lang="en-US" sz="2000" b="1" dirty="0" smtClean="0"/>
              <a:t>&lt;&gt;</a:t>
            </a:r>
            <a:r>
              <a:rPr lang="ru-RU" sz="2000" b="1" dirty="0" smtClean="0"/>
              <a:t>; </a:t>
            </a:r>
            <a:r>
              <a:rPr lang="en-US" sz="2000" b="1" dirty="0" smtClean="0"/>
              <a:t>&gt;; &lt;; &gt;= ; &lt;=.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357166"/>
            <a:ext cx="8429684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u="sng" dirty="0" smtClean="0">
                <a:solidFill>
                  <a:srgbClr val="002060"/>
                </a:solidFill>
              </a:rPr>
              <a:t>Отношение </a:t>
            </a:r>
            <a:r>
              <a:rPr lang="ru-RU" sz="2000" dirty="0" smtClean="0"/>
              <a:t>– это простое высказывание, а значит логическая величина.</a:t>
            </a:r>
          </a:p>
          <a:p>
            <a:r>
              <a:rPr lang="ru-RU" sz="2000" dirty="0" smtClean="0"/>
              <a:t>Оно может быть как постоянной: 5</a:t>
            </a:r>
            <a:r>
              <a:rPr lang="en-US" sz="2000" dirty="0" smtClean="0"/>
              <a:t>&gt;0 –</a:t>
            </a:r>
            <a:r>
              <a:rPr lang="ru-RU" sz="2000" dirty="0" smtClean="0"/>
              <a:t>всегда ИСТИНА, 3≠6:2 –всегда ЛОЖЬ;</a:t>
            </a:r>
          </a:p>
          <a:p>
            <a:r>
              <a:rPr lang="ru-RU" sz="2000" dirty="0" smtClean="0"/>
              <a:t> так и переменной:</a:t>
            </a:r>
            <a:r>
              <a:rPr lang="en-US" sz="2000" dirty="0" smtClean="0"/>
              <a:t>a&lt;b,x+1=c-d</a:t>
            </a:r>
            <a:r>
              <a:rPr lang="ru-RU" sz="2000" dirty="0" smtClean="0"/>
              <a:t>.</a:t>
            </a:r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r>
              <a:rPr lang="ru-RU" sz="2000" dirty="0" smtClean="0"/>
              <a:t>Например:</a:t>
            </a:r>
            <a:r>
              <a:rPr lang="en-US" sz="2000" dirty="0" smtClean="0"/>
              <a:t>F(x)=(x&gt;0) </a:t>
            </a:r>
            <a:r>
              <a:rPr lang="ru-RU" sz="2000" dirty="0" smtClean="0"/>
              <a:t>или </a:t>
            </a:r>
            <a:r>
              <a:rPr lang="en-US" sz="2000" dirty="0" smtClean="0"/>
              <a:t> P(</a:t>
            </a:r>
            <a:r>
              <a:rPr lang="en-US" sz="2000" dirty="0" err="1" smtClean="0"/>
              <a:t>x,y</a:t>
            </a:r>
            <a:r>
              <a:rPr lang="en-US" sz="2000" dirty="0" smtClean="0"/>
              <a:t>)</a:t>
            </a:r>
            <a:r>
              <a:rPr lang="ru-RU" sz="2000" dirty="0" smtClean="0"/>
              <a:t>=(</a:t>
            </a:r>
            <a:r>
              <a:rPr lang="en-US" sz="2000" dirty="0" smtClean="0"/>
              <a:t>x&lt;y).</a:t>
            </a:r>
            <a:endParaRPr lang="ru-RU" sz="2000" dirty="0" smtClean="0"/>
          </a:p>
          <a:p>
            <a:r>
              <a:rPr lang="ru-RU" sz="2000" dirty="0" smtClean="0"/>
              <a:t>Аргументы определены на бесконечном множестве действительных чисел, а значение функции – на множестве, состоящем из двух логических величин: ИСТИНА, ЛОЖЬ.</a:t>
            </a:r>
          </a:p>
          <a:p>
            <a:r>
              <a:rPr lang="ru-RU" sz="2000" dirty="0" smtClean="0"/>
              <a:t>Логические величины от числовых аргументов называют </a:t>
            </a:r>
            <a:r>
              <a:rPr lang="ru-RU" sz="2000" b="1" u="sng" dirty="0" smtClean="0">
                <a:solidFill>
                  <a:srgbClr val="C00000"/>
                </a:solidFill>
              </a:rPr>
              <a:t>ПРЕДИКАТ.</a:t>
            </a:r>
          </a:p>
          <a:p>
            <a:r>
              <a:rPr lang="ru-RU" sz="2000" b="1" u="sng" dirty="0" smtClean="0"/>
              <a:t>Предикаты могут быть как простыми логическими функциями, не содержащими логических операций, так и сложными, содержащими логические операции.</a:t>
            </a:r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1928802"/>
            <a:ext cx="8384026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u="sng" dirty="0" smtClean="0">
                <a:solidFill>
                  <a:srgbClr val="002060"/>
                </a:solidFill>
              </a:rPr>
              <a:t>Отношение </a:t>
            </a:r>
            <a:r>
              <a:rPr lang="ru-RU" dirty="0" smtClean="0"/>
              <a:t>– можно рассматривать как </a:t>
            </a:r>
            <a:r>
              <a:rPr lang="ru-RU" b="1" u="sng" dirty="0" smtClean="0">
                <a:solidFill>
                  <a:srgbClr val="002060"/>
                </a:solidFill>
              </a:rPr>
              <a:t>логическую функцию</a:t>
            </a:r>
          </a:p>
          <a:p>
            <a:r>
              <a:rPr lang="ru-RU" b="1" u="sng" dirty="0" smtClean="0">
                <a:solidFill>
                  <a:srgbClr val="002060"/>
                </a:solidFill>
              </a:rPr>
              <a:t> от числовых аргументов.</a:t>
            </a:r>
            <a:endParaRPr lang="ru-RU" b="1" u="sng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357166"/>
            <a:ext cx="792961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</a:rPr>
              <a:t>Пример:</a:t>
            </a:r>
          </a:p>
          <a:p>
            <a:r>
              <a:rPr lang="ru-RU" sz="2000" dirty="0" smtClean="0"/>
              <a:t>Записать предикат(логическую функцию) от двух вещественных аргументов </a:t>
            </a:r>
            <a:r>
              <a:rPr lang="en-US" sz="2000" dirty="0" smtClean="0"/>
              <a:t>X</a:t>
            </a:r>
            <a:r>
              <a:rPr lang="ru-RU" sz="2000" dirty="0" smtClean="0"/>
              <a:t>и </a:t>
            </a:r>
            <a:r>
              <a:rPr lang="en-US" sz="2000" dirty="0" smtClean="0"/>
              <a:t>Y</a:t>
            </a:r>
            <a:r>
              <a:rPr lang="ru-RU" sz="2000" dirty="0" smtClean="0"/>
              <a:t> , который будет принимать значение ИСТИНА, если точка на координатной плоскости с координатами </a:t>
            </a:r>
            <a:r>
              <a:rPr lang="en-US" sz="2000" dirty="0" smtClean="0"/>
              <a:t>X </a:t>
            </a:r>
            <a:r>
              <a:rPr lang="ru-RU" sz="2000" dirty="0" smtClean="0"/>
              <a:t> и </a:t>
            </a:r>
            <a:r>
              <a:rPr lang="en-US" sz="2000" dirty="0" smtClean="0"/>
              <a:t> Y</a:t>
            </a:r>
            <a:r>
              <a:rPr lang="ru-RU" sz="2000" dirty="0" smtClean="0"/>
              <a:t> лежит внутри единичной окружности с центром в начале координат.</a:t>
            </a:r>
            <a:endParaRPr lang="ru-RU" sz="2000" dirty="0"/>
          </a:p>
        </p:txBody>
      </p:sp>
      <p:grpSp>
        <p:nvGrpSpPr>
          <p:cNvPr id="25" name="Группа 24"/>
          <p:cNvGrpSpPr/>
          <p:nvPr/>
        </p:nvGrpSpPr>
        <p:grpSpPr>
          <a:xfrm>
            <a:off x="642910" y="2071678"/>
            <a:ext cx="2857520" cy="2714644"/>
            <a:chOff x="642910" y="2072472"/>
            <a:chExt cx="2857520" cy="2714644"/>
          </a:xfrm>
        </p:grpSpPr>
        <p:sp>
          <p:nvSpPr>
            <p:cNvPr id="9" name="Овал 8"/>
            <p:cNvSpPr/>
            <p:nvPr/>
          </p:nvSpPr>
          <p:spPr>
            <a:xfrm>
              <a:off x="1000100" y="2643182"/>
              <a:ext cx="2000264" cy="1857388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4" name="Прямая со стрелкой 3"/>
            <p:cNvCxnSpPr/>
            <p:nvPr/>
          </p:nvCxnSpPr>
          <p:spPr>
            <a:xfrm>
              <a:off x="714348" y="3571876"/>
              <a:ext cx="278608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Прямая со стрелкой 4"/>
            <p:cNvCxnSpPr/>
            <p:nvPr/>
          </p:nvCxnSpPr>
          <p:spPr>
            <a:xfrm rot="5400000" flipH="1" flipV="1">
              <a:off x="642910" y="3429000"/>
              <a:ext cx="271464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1714480" y="2357430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1</a:t>
              </a:r>
              <a:endParaRPr lang="ru-RU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928926" y="3571876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1</a:t>
              </a:r>
              <a:endParaRPr lang="ru-RU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42910" y="3571876"/>
              <a:ext cx="5715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-1</a:t>
              </a:r>
              <a:endParaRPr lang="ru-RU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714480" y="3571876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0</a:t>
              </a:r>
              <a:endParaRPr lang="ru-RU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643042" y="2928934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Y</a:t>
              </a:r>
              <a:endParaRPr lang="ru-RU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428860" y="3571876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X</a:t>
              </a:r>
              <a:endParaRPr lang="ru-RU" dirty="0"/>
            </a:p>
          </p:txBody>
        </p:sp>
        <p:cxnSp>
          <p:nvCxnSpPr>
            <p:cNvPr id="17" name="Прямая соединительная линия 16"/>
            <p:cNvCxnSpPr/>
            <p:nvPr/>
          </p:nvCxnSpPr>
          <p:spPr>
            <a:xfrm flipV="1">
              <a:off x="2000232" y="3214686"/>
              <a:ext cx="571504" cy="3571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 rot="5400000">
              <a:off x="2393935" y="3393281"/>
              <a:ext cx="357190" cy="1588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>
              <a:off x="2000232" y="3214686"/>
              <a:ext cx="571504" cy="1588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Овал 23"/>
          <p:cNvSpPr/>
          <p:nvPr/>
        </p:nvSpPr>
        <p:spPr>
          <a:xfrm>
            <a:off x="2571736" y="3214686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4071934" y="2428868"/>
            <a:ext cx="450059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</a:rPr>
              <a:t>Решение:</a:t>
            </a:r>
          </a:p>
          <a:p>
            <a:r>
              <a:rPr lang="ru-RU" sz="2000" dirty="0" smtClean="0"/>
              <a:t>Из геометрических соображений понятно, что для всех точек, лежащих внутри единичной окружности, будет истинным значение следующей логической функции:</a:t>
            </a:r>
          </a:p>
          <a:p>
            <a:r>
              <a:rPr lang="en-US" sz="2000" dirty="0" smtClean="0"/>
              <a:t>F(X,Y)=(X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+Y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&lt;1)</a:t>
            </a:r>
            <a:endParaRPr lang="ru-RU" sz="2000" dirty="0" smtClean="0"/>
          </a:p>
          <a:p>
            <a:r>
              <a:rPr lang="ru-RU" sz="2000" dirty="0" smtClean="0"/>
              <a:t>Для значений координат точек, лежащих на окружности и вне её, значение функции </a:t>
            </a:r>
            <a:r>
              <a:rPr lang="en-US" sz="2000" dirty="0" smtClean="0"/>
              <a:t>Y </a:t>
            </a:r>
            <a:r>
              <a:rPr lang="ru-RU" sz="2000" dirty="0" smtClean="0"/>
              <a:t>будет ложным.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285728"/>
            <a:ext cx="8143932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Monotype Corsiva" pitchFamily="66" charset="0"/>
              </a:rPr>
              <a:t>Логические выражения на Паскале</a:t>
            </a:r>
          </a:p>
          <a:p>
            <a:r>
              <a:rPr lang="ru-RU" b="1" dirty="0" smtClean="0"/>
              <a:t>Логические константы: </a:t>
            </a:r>
            <a:r>
              <a:rPr lang="en-US" b="1" dirty="0" smtClean="0">
                <a:solidFill>
                  <a:srgbClr val="C00000"/>
                </a:solidFill>
              </a:rPr>
              <a:t>true</a:t>
            </a:r>
            <a:r>
              <a:rPr lang="en-US" b="1" dirty="0" smtClean="0"/>
              <a:t>(</a:t>
            </a:r>
            <a:r>
              <a:rPr lang="ru-RU" b="1" dirty="0" smtClean="0"/>
              <a:t>истина), </a:t>
            </a:r>
            <a:r>
              <a:rPr lang="en-US" b="1" dirty="0" smtClean="0">
                <a:solidFill>
                  <a:srgbClr val="C00000"/>
                </a:solidFill>
              </a:rPr>
              <a:t>false</a:t>
            </a:r>
            <a:r>
              <a:rPr lang="ru-RU" b="1" dirty="0" smtClean="0"/>
              <a:t>(ложь).</a:t>
            </a:r>
          </a:p>
          <a:p>
            <a:r>
              <a:rPr lang="ru-RU" b="1" dirty="0" smtClean="0"/>
              <a:t>Логические переменные: описываются с типом </a:t>
            </a:r>
            <a:r>
              <a:rPr lang="en-US" b="1" dirty="0" smtClean="0">
                <a:solidFill>
                  <a:srgbClr val="C00000"/>
                </a:solidFill>
              </a:rPr>
              <a:t>Boolean</a:t>
            </a:r>
            <a:r>
              <a:rPr lang="ru-RU" b="1" dirty="0" smtClean="0">
                <a:solidFill>
                  <a:srgbClr val="C00000"/>
                </a:solidFill>
              </a:rPr>
              <a:t>.</a:t>
            </a:r>
          </a:p>
          <a:p>
            <a:r>
              <a:rPr lang="ru-RU" b="1" dirty="0" smtClean="0"/>
              <a:t>Операции отношения: осуществляют сравнение двух операндов и определяют, истинно или ложно соответствующее отношение между ними. </a:t>
            </a:r>
          </a:p>
          <a:p>
            <a:r>
              <a:rPr lang="ru-RU" b="1" dirty="0" smtClean="0"/>
              <a:t>Знаки операций отношения </a:t>
            </a:r>
          </a:p>
          <a:p>
            <a:r>
              <a:rPr lang="ru-RU" b="1" u="sng" dirty="0" smtClean="0">
                <a:solidFill>
                  <a:srgbClr val="C00000"/>
                </a:solidFill>
              </a:rPr>
              <a:t>Логические операции:</a:t>
            </a:r>
            <a:r>
              <a:rPr lang="en-US" b="1" u="sng" dirty="0" smtClean="0">
                <a:solidFill>
                  <a:srgbClr val="C00000"/>
                </a:solidFill>
              </a:rPr>
              <a:t> </a:t>
            </a:r>
            <a:endParaRPr lang="ru-RU" b="1" u="sng" dirty="0" smtClean="0">
              <a:solidFill>
                <a:srgbClr val="C00000"/>
              </a:solidFill>
            </a:endParaRPr>
          </a:p>
          <a:p>
            <a:r>
              <a:rPr lang="en-US" b="1" dirty="0" smtClean="0">
                <a:solidFill>
                  <a:srgbClr val="C00000"/>
                </a:solidFill>
              </a:rPr>
              <a:t>not</a:t>
            </a:r>
            <a:r>
              <a:rPr lang="en-US" b="1" dirty="0" smtClean="0"/>
              <a:t> –</a:t>
            </a:r>
            <a:r>
              <a:rPr lang="ru-RU" b="1" dirty="0" smtClean="0"/>
              <a:t>отрицание;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and</a:t>
            </a:r>
            <a:r>
              <a:rPr lang="en-US" b="1" dirty="0" smtClean="0"/>
              <a:t> –</a:t>
            </a:r>
            <a:r>
              <a:rPr lang="ru-RU" b="1" dirty="0" smtClean="0"/>
              <a:t> логическое умножение(конъюнкция);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or</a:t>
            </a:r>
            <a:r>
              <a:rPr lang="en-US" b="1" dirty="0" smtClean="0"/>
              <a:t> –</a:t>
            </a:r>
            <a:r>
              <a:rPr lang="ru-RU" b="1" dirty="0" smtClean="0"/>
              <a:t>логическое сложение (дизъюнкция);</a:t>
            </a:r>
          </a:p>
          <a:p>
            <a:r>
              <a:rPr lang="en-US" b="1" dirty="0" err="1" smtClean="0">
                <a:solidFill>
                  <a:srgbClr val="C00000"/>
                </a:solidFill>
              </a:rPr>
              <a:t>xor</a:t>
            </a:r>
            <a:r>
              <a:rPr lang="en-US" b="1" dirty="0" smtClean="0"/>
              <a:t> –</a:t>
            </a:r>
            <a:r>
              <a:rPr lang="ru-RU" b="1" dirty="0" smtClean="0"/>
              <a:t> исключение ИЛИ.</a:t>
            </a:r>
          </a:p>
          <a:p>
            <a:r>
              <a:rPr lang="ru-RU" b="1" dirty="0" smtClean="0"/>
              <a:t>Таблица истинности для этих операций(</a:t>
            </a:r>
            <a:r>
              <a:rPr lang="en-US" b="1" dirty="0" smtClean="0"/>
              <a:t>T- true, F-false)</a:t>
            </a:r>
          </a:p>
          <a:p>
            <a:endParaRPr lang="en-US" b="1" dirty="0" smtClean="0"/>
          </a:p>
          <a:p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357686" y="2143116"/>
            <a:ext cx="22846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= ; </a:t>
            </a:r>
            <a:r>
              <a:rPr lang="en-US" b="1" dirty="0" smtClean="0"/>
              <a:t>&lt;&gt;</a:t>
            </a:r>
            <a:r>
              <a:rPr lang="ru-RU" b="1" dirty="0" smtClean="0"/>
              <a:t>; </a:t>
            </a:r>
            <a:r>
              <a:rPr lang="en-US" b="1" dirty="0" smtClean="0"/>
              <a:t>&gt;; &lt;; &gt;= ; &lt;=.</a:t>
            </a:r>
            <a:endParaRPr lang="ru-RU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00100" y="4357694"/>
          <a:ext cx="6096000" cy="185420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642942"/>
                <a:gridCol w="714380"/>
                <a:gridCol w="1000132"/>
                <a:gridCol w="1285884"/>
                <a:gridCol w="1071570"/>
                <a:gridCol w="138109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 A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and B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or B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</a:t>
                      </a:r>
                      <a:r>
                        <a:rPr lang="en-US" dirty="0" err="1" smtClean="0"/>
                        <a:t>xor</a:t>
                      </a:r>
                      <a:r>
                        <a:rPr lang="en-US" dirty="0" smtClean="0"/>
                        <a:t> B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142852"/>
            <a:ext cx="8001056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Логическое выражение может состоять из логических констант и переменных, отношений, логических операций. Логическое выражение принимает значение </a:t>
            </a:r>
            <a:r>
              <a:rPr lang="en-US" sz="2000" dirty="0" smtClean="0"/>
              <a:t>true </a:t>
            </a:r>
            <a:r>
              <a:rPr lang="ru-RU" sz="2000" dirty="0" smtClean="0"/>
              <a:t>или </a:t>
            </a:r>
            <a:r>
              <a:rPr lang="en-US" sz="2000" dirty="0" smtClean="0"/>
              <a:t>false</a:t>
            </a:r>
            <a:r>
              <a:rPr lang="ru-RU" sz="2000" dirty="0" smtClean="0"/>
              <a:t>.</a:t>
            </a:r>
          </a:p>
          <a:p>
            <a:pPr algn="ctr"/>
            <a:r>
              <a:rPr lang="ru-RU" sz="2000" dirty="0" smtClean="0"/>
              <a:t>Например, логическая формула</a:t>
            </a:r>
          </a:p>
          <a:p>
            <a:pPr algn="ctr"/>
            <a:endParaRPr lang="ru-RU" sz="2000" dirty="0" smtClean="0"/>
          </a:p>
          <a:p>
            <a:pPr algn="ctr"/>
            <a:r>
              <a:rPr lang="ru-RU" sz="2000" dirty="0" smtClean="0"/>
              <a:t>На Паскале запишется в виде следующего логического выражения:</a:t>
            </a:r>
          </a:p>
          <a:p>
            <a:pPr algn="ctr"/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not X and Y or X and Z </a:t>
            </a:r>
            <a:r>
              <a:rPr lang="ru-RU" sz="2000" b="1" dirty="0" smtClean="0"/>
              <a:t>, </a:t>
            </a:r>
            <a:endParaRPr lang="en-US" sz="2000" b="1" dirty="0" smtClean="0"/>
          </a:p>
          <a:p>
            <a:pPr algn="ctr"/>
            <a:r>
              <a:rPr lang="ru-RU" sz="2000" b="1" dirty="0" smtClean="0"/>
              <a:t>где </a:t>
            </a:r>
            <a:r>
              <a:rPr lang="en-US" sz="2000" b="1" dirty="0" smtClean="0"/>
              <a:t>X,Y,Z</a:t>
            </a:r>
            <a:r>
              <a:rPr lang="ru-RU" sz="2000" b="1" dirty="0" smtClean="0"/>
              <a:t> –переменные </a:t>
            </a:r>
            <a:r>
              <a:rPr lang="en-US" sz="2000" b="1" dirty="0" smtClean="0"/>
              <a:t>Boolean</a:t>
            </a:r>
            <a:r>
              <a:rPr lang="ru-RU" sz="2000" b="1" dirty="0" smtClean="0"/>
              <a:t>.</a:t>
            </a:r>
          </a:p>
          <a:p>
            <a:pPr algn="ctr"/>
            <a:r>
              <a:rPr lang="ru-RU" sz="2000" b="1" dirty="0" smtClean="0"/>
              <a:t>Логические переменные располагаются в следующем порядке по убыванию </a:t>
            </a:r>
            <a:r>
              <a:rPr lang="ru-RU" sz="2000" b="1" dirty="0" err="1" smtClean="0"/>
              <a:t>старшенства</a:t>
            </a:r>
            <a:r>
              <a:rPr lang="ru-RU" sz="2000" b="1" dirty="0" smtClean="0"/>
              <a:t>(приоритета):</a:t>
            </a:r>
          </a:p>
          <a:p>
            <a:pPr marL="342900" indent="-342900" algn="ctr">
              <a:buAutoNum type="arabicParenR"/>
            </a:pPr>
            <a:r>
              <a:rPr lang="en-US" sz="2000" b="1" dirty="0" smtClean="0"/>
              <a:t>not</a:t>
            </a:r>
          </a:p>
          <a:p>
            <a:pPr marL="342900" indent="-342900" algn="ctr">
              <a:buAutoNum type="arabicParenR"/>
            </a:pPr>
            <a:r>
              <a:rPr lang="en-US" sz="2000" b="1" dirty="0" smtClean="0"/>
              <a:t>and</a:t>
            </a:r>
          </a:p>
          <a:p>
            <a:pPr marL="342900" indent="-342900" algn="ctr">
              <a:buAutoNum type="arabicParenR"/>
            </a:pPr>
            <a:r>
              <a:rPr lang="en-US" sz="2000" b="1" dirty="0" smtClean="0"/>
              <a:t>or, </a:t>
            </a:r>
            <a:r>
              <a:rPr lang="en-US" sz="2000" b="1" dirty="0" err="1" smtClean="0"/>
              <a:t>xor</a:t>
            </a:r>
            <a:r>
              <a:rPr lang="en-US" sz="2000" b="1" dirty="0" smtClean="0"/>
              <a:t>.</a:t>
            </a:r>
          </a:p>
          <a:p>
            <a:pPr marL="342900" indent="-342900" algn="ctr"/>
            <a:r>
              <a:rPr lang="ru-RU" sz="2000" b="1" dirty="0" smtClean="0"/>
              <a:t>Операции отношения имеют самый низкий приоритет. Поэтому  если операндами логической операции являются отношения, то их следует заключать в круглые скобки. Например, математическому неравенству  1≤ Х ≤ 50 соответствует следующее логическое выражение:</a:t>
            </a:r>
          </a:p>
          <a:p>
            <a:pPr marL="342900" indent="-342900" algn="ctr"/>
            <a:r>
              <a:rPr lang="en-US" sz="2000" b="1" dirty="0" smtClean="0"/>
              <a:t>(1&lt;=X) and (X&lt;=50)</a:t>
            </a:r>
            <a:endParaRPr lang="ru-RU" sz="2000" b="1" dirty="0" smtClean="0"/>
          </a:p>
          <a:p>
            <a:pPr algn="ctr"/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786050" y="1428736"/>
            <a:ext cx="25003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¬ </a:t>
            </a:r>
            <a:r>
              <a:rPr lang="en-US" b="1" dirty="0" smtClean="0">
                <a:solidFill>
                  <a:srgbClr val="FF0000"/>
                </a:solidFill>
              </a:rPr>
              <a:t>X &amp; Y v X &amp; Z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5720" y="214290"/>
            <a:ext cx="8072494" cy="6215106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357158" y="428604"/>
            <a:ext cx="7858180" cy="5632311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ru-RU" sz="3600" b="1" u="sng" dirty="0" smtClean="0">
                <a:solidFill>
                  <a:srgbClr val="FF0000"/>
                </a:solidFill>
              </a:rPr>
              <a:t>Логическая функция</a:t>
            </a:r>
            <a:r>
              <a:rPr lang="en-US" sz="3600" b="1" u="sng" dirty="0" smtClean="0">
                <a:solidFill>
                  <a:srgbClr val="FF0000"/>
                </a:solidFill>
              </a:rPr>
              <a:t> odd(x) </a:t>
            </a:r>
            <a:r>
              <a:rPr lang="en-US" sz="3600" dirty="0" smtClean="0"/>
              <a:t>– </a:t>
            </a:r>
            <a:r>
              <a:rPr lang="ru-RU" sz="3600" dirty="0" smtClean="0"/>
              <a:t>логическая функция определения четности аргумента, равна </a:t>
            </a:r>
          </a:p>
          <a:p>
            <a:r>
              <a:rPr lang="en-US" sz="3600" i="1" dirty="0" smtClean="0"/>
              <a:t>true</a:t>
            </a:r>
            <a:r>
              <a:rPr lang="en-US" sz="3600" dirty="0" smtClean="0"/>
              <a:t>,</a:t>
            </a:r>
            <a:r>
              <a:rPr lang="ru-RU" sz="3600" dirty="0" smtClean="0"/>
              <a:t> если </a:t>
            </a:r>
            <a:r>
              <a:rPr lang="en-US" sz="3600" i="1" dirty="0" smtClean="0"/>
              <a:t>x- </a:t>
            </a:r>
            <a:r>
              <a:rPr lang="ru-RU" sz="3600" i="1" dirty="0" smtClean="0"/>
              <a:t>нечетное, </a:t>
            </a:r>
            <a:r>
              <a:rPr lang="ru-RU" sz="3600" dirty="0" smtClean="0"/>
              <a:t>и равна </a:t>
            </a:r>
            <a:r>
              <a:rPr lang="en-US" sz="3600" i="1" dirty="0" smtClean="0"/>
              <a:t>false,</a:t>
            </a:r>
            <a:r>
              <a:rPr lang="ru-RU" sz="3600" dirty="0" smtClean="0"/>
              <a:t> если </a:t>
            </a:r>
            <a:r>
              <a:rPr lang="en-US" sz="3600" i="1" dirty="0" smtClean="0"/>
              <a:t>x- </a:t>
            </a:r>
            <a:r>
              <a:rPr lang="ru-RU" sz="3600" i="1" dirty="0" smtClean="0"/>
              <a:t>четное; </a:t>
            </a:r>
          </a:p>
          <a:p>
            <a:r>
              <a:rPr lang="en-US" sz="3600" b="1" dirty="0" err="1" smtClean="0">
                <a:solidFill>
                  <a:srgbClr val="FF0000"/>
                </a:solidFill>
              </a:rPr>
              <a:t>trunc</a:t>
            </a:r>
            <a:r>
              <a:rPr lang="ru-RU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(x)</a:t>
            </a:r>
            <a:r>
              <a:rPr lang="en-US" sz="3600" dirty="0" smtClean="0"/>
              <a:t> – </a:t>
            </a:r>
            <a:r>
              <a:rPr lang="ru-RU" sz="3600" dirty="0" smtClean="0"/>
              <a:t>целочисленная функция от вещественного аргумента, возвращающая ближайшее целое число, не превышающее </a:t>
            </a:r>
            <a:r>
              <a:rPr lang="en-US" sz="3600" i="1" dirty="0" smtClean="0"/>
              <a:t>x</a:t>
            </a:r>
            <a:r>
              <a:rPr lang="ru-RU" sz="3600" dirty="0" smtClean="0"/>
              <a:t> по модулю.</a:t>
            </a:r>
            <a:endParaRPr lang="ru-RU" sz="3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428604"/>
            <a:ext cx="7715304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-</a:t>
            </a:r>
            <a:r>
              <a:rPr lang="ru-RU" sz="2400" dirty="0" smtClean="0"/>
              <a:t>Для правильной записи сложного логического выражения( предиката) нужно учитывать относительные предикаты арифметических, логических операций и операций отношений, поскольку все они могут присутствовать в логическом выражении. По убыванию приоритета операции располагаются в следующем порядке: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>
                <a:solidFill>
                  <a:srgbClr val="FF0000"/>
                </a:solidFill>
              </a:rPr>
              <a:t>Арифметические операции:</a:t>
            </a:r>
          </a:p>
          <a:p>
            <a:pPr marL="342900" indent="-342900">
              <a:buFontTx/>
              <a:buChar char="-"/>
            </a:pPr>
            <a:r>
              <a:rPr lang="ru-RU" sz="2400" dirty="0" smtClean="0"/>
              <a:t>(минус унарный)</a:t>
            </a:r>
          </a:p>
          <a:p>
            <a:pPr marL="342900" indent="-342900"/>
            <a:r>
              <a:rPr lang="ru-RU" sz="2400" dirty="0" smtClean="0"/>
              <a:t>*, /</a:t>
            </a:r>
          </a:p>
          <a:p>
            <a:pPr marL="342900" indent="-342900"/>
            <a:r>
              <a:rPr lang="ru-RU" sz="2400" dirty="0" smtClean="0"/>
              <a:t>+, -</a:t>
            </a:r>
          </a:p>
          <a:p>
            <a:pPr marL="342900" indent="-342900"/>
            <a:r>
              <a:rPr lang="ru-RU" sz="2400" dirty="0" smtClean="0">
                <a:solidFill>
                  <a:srgbClr val="0070C0"/>
                </a:solidFill>
              </a:rPr>
              <a:t>2. Логические операции:</a:t>
            </a:r>
          </a:p>
          <a:p>
            <a:pPr marL="342900" indent="-342900"/>
            <a:r>
              <a:rPr lang="en-US" sz="2400" dirty="0" smtClean="0"/>
              <a:t>not</a:t>
            </a:r>
          </a:p>
          <a:p>
            <a:pPr marL="342900" indent="-342900"/>
            <a:r>
              <a:rPr lang="en-US" sz="2400" dirty="0" smtClean="0"/>
              <a:t>and</a:t>
            </a:r>
          </a:p>
          <a:p>
            <a:pPr marL="342900" indent="-342900"/>
            <a:r>
              <a:rPr lang="en-US" sz="2400" dirty="0" smtClean="0"/>
              <a:t>or, </a:t>
            </a:r>
            <a:r>
              <a:rPr lang="en-US" sz="2400" dirty="0" err="1" smtClean="0"/>
              <a:t>xor</a:t>
            </a:r>
            <a:endParaRPr lang="en-US" sz="2400" dirty="0" smtClean="0"/>
          </a:p>
          <a:p>
            <a:pPr marL="342900" indent="-342900"/>
            <a:r>
              <a:rPr lang="en-US" sz="2400" dirty="0" smtClean="0">
                <a:solidFill>
                  <a:srgbClr val="00B050"/>
                </a:solidFill>
              </a:rPr>
              <a:t>3. </a:t>
            </a:r>
            <a:r>
              <a:rPr lang="ru-RU" sz="2400" dirty="0" smtClean="0">
                <a:solidFill>
                  <a:srgbClr val="00B050"/>
                </a:solidFill>
              </a:rPr>
              <a:t>Операции отношения:</a:t>
            </a:r>
          </a:p>
          <a:p>
            <a:pPr marL="342900" indent="-342900"/>
            <a:r>
              <a:rPr lang="ru-RU" sz="2400" dirty="0" smtClean="0"/>
              <a:t>=, </a:t>
            </a:r>
            <a:r>
              <a:rPr lang="en-US" sz="2400" dirty="0" smtClean="0"/>
              <a:t>&lt;&gt;, &gt;,&lt;, &gt;=, &lt;=</a:t>
            </a:r>
          </a:p>
          <a:p>
            <a:pPr marL="342900" indent="-342900"/>
            <a:endParaRPr lang="ru-RU" dirty="0"/>
          </a:p>
        </p:txBody>
      </p:sp>
      <p:pic>
        <p:nvPicPr>
          <p:cNvPr id="2050" name="Picture 2" descr="D:\картинки\Anin_gif_park\Дети\2\computer_girl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6446" y="3214686"/>
            <a:ext cx="2000264" cy="21581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6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770" decel="100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770" decel="100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1" dur="77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770" decel="100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770" decel="100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0" dur="77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2" dur="77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770" decel="100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770" decel="100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9" dur="77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1" dur="77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7" dur="8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8" dur="8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8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2" dur="8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3" dur="8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8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7290" y="2071678"/>
            <a:ext cx="67866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00B050"/>
                </a:solidFill>
                <a:latin typeface="Monotype Corsiva" pitchFamily="66" charset="0"/>
              </a:rPr>
              <a:t>Спасибо за внимание!</a:t>
            </a:r>
            <a:endParaRPr lang="ru-RU" sz="6000" b="1" dirty="0">
              <a:solidFill>
                <a:srgbClr val="00B05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857232"/>
            <a:ext cx="778674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К числу основных понятий логики относятся:</a:t>
            </a:r>
          </a:p>
          <a:p>
            <a:pPr algn="ctr"/>
            <a:endParaRPr lang="ru-RU" sz="3600" dirty="0"/>
          </a:p>
          <a:p>
            <a:pPr marL="571500" indent="-571500" algn="just">
              <a:buFont typeface="Courier New" panose="02070309020205020404" pitchFamily="49" charset="0"/>
              <a:buChar char="o"/>
            </a:pPr>
            <a:r>
              <a:rPr lang="ru-RU" sz="3600" dirty="0" smtClean="0"/>
              <a:t>Высказывание</a:t>
            </a:r>
            <a:endParaRPr lang="ru-RU" sz="3600" dirty="0" smtClean="0"/>
          </a:p>
          <a:p>
            <a:pPr marL="571500" indent="-571500" algn="just">
              <a:buFont typeface="Courier New" panose="02070309020205020404" pitchFamily="49" charset="0"/>
              <a:buChar char="o"/>
            </a:pPr>
            <a:r>
              <a:rPr lang="ru-RU" sz="3600" dirty="0" smtClean="0"/>
              <a:t>Логическая величина</a:t>
            </a:r>
          </a:p>
          <a:p>
            <a:pPr marL="571500" indent="-571500" algn="just">
              <a:buFont typeface="Courier New" panose="02070309020205020404" pitchFamily="49" charset="0"/>
              <a:buChar char="o"/>
            </a:pPr>
            <a:r>
              <a:rPr lang="ru-RU" sz="3600" dirty="0" smtClean="0"/>
              <a:t>Логические операции</a:t>
            </a:r>
          </a:p>
          <a:p>
            <a:pPr marL="571500" indent="-571500" algn="just">
              <a:buFont typeface="Courier New" panose="02070309020205020404" pitchFamily="49" charset="0"/>
              <a:buChar char="o"/>
            </a:pPr>
            <a:r>
              <a:rPr lang="ru-RU" sz="3600" dirty="0" smtClean="0"/>
              <a:t>Логические выражения</a:t>
            </a:r>
          </a:p>
          <a:p>
            <a:pPr marL="571500" indent="-571500" algn="just">
              <a:buFont typeface="Courier New" panose="02070309020205020404" pitchFamily="49" charset="0"/>
              <a:buChar char="o"/>
            </a:pPr>
            <a:r>
              <a:rPr lang="ru-RU" sz="3600" dirty="0" smtClean="0"/>
              <a:t>Формулы 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285728"/>
            <a:ext cx="7286676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u="sng" dirty="0" smtClean="0"/>
              <a:t>Высказывание</a:t>
            </a:r>
            <a:r>
              <a:rPr lang="ru-RU" sz="2800" dirty="0" smtClean="0"/>
              <a:t> (суждение) – это повествовательное предложение, в котором что-либо утверждается или отрицается.</a:t>
            </a:r>
          </a:p>
          <a:p>
            <a:r>
              <a:rPr lang="ru-RU" sz="2800" dirty="0" smtClean="0"/>
              <a:t>По поводу любого высказывания можно сказать</a:t>
            </a:r>
            <a:r>
              <a:rPr lang="ru-RU" sz="2800" u="sng" dirty="0" smtClean="0"/>
              <a:t>, </a:t>
            </a:r>
            <a:r>
              <a:rPr lang="ru-RU" sz="2800" u="sng" dirty="0" smtClean="0">
                <a:solidFill>
                  <a:srgbClr val="C00000"/>
                </a:solidFill>
              </a:rPr>
              <a:t>истинно</a:t>
            </a:r>
            <a:r>
              <a:rPr lang="ru-RU" sz="2800" dirty="0" smtClean="0"/>
              <a:t> оно или </a:t>
            </a:r>
            <a:r>
              <a:rPr lang="ru-RU" sz="2800" u="sng" dirty="0" smtClean="0">
                <a:solidFill>
                  <a:srgbClr val="002060"/>
                </a:solidFill>
              </a:rPr>
              <a:t>ложно.</a:t>
            </a:r>
          </a:p>
          <a:p>
            <a:r>
              <a:rPr lang="ru-RU" sz="2800" dirty="0" smtClean="0"/>
              <a:t>Например: </a:t>
            </a:r>
            <a:r>
              <a:rPr lang="ru-RU" sz="2800" i="1" dirty="0" smtClean="0">
                <a:solidFill>
                  <a:srgbClr val="00B050"/>
                </a:solidFill>
              </a:rPr>
              <a:t>« На улице идёт дождь» </a:t>
            </a:r>
            <a:r>
              <a:rPr lang="ru-RU" sz="2800" dirty="0" smtClean="0"/>
              <a:t>будет истинным или ложным в зависимости от состояния погоды в данный момент.</a:t>
            </a:r>
          </a:p>
          <a:p>
            <a:r>
              <a:rPr lang="ru-RU" sz="2800" dirty="0" smtClean="0"/>
              <a:t>Истинность высказывания </a:t>
            </a:r>
            <a:r>
              <a:rPr lang="ru-RU" sz="2800" i="1" dirty="0" smtClean="0">
                <a:solidFill>
                  <a:srgbClr val="00B050"/>
                </a:solidFill>
              </a:rPr>
              <a:t>«Значение  больше, чем </a:t>
            </a:r>
            <a:r>
              <a:rPr lang="en-US" sz="2800" i="1" dirty="0" smtClean="0">
                <a:solidFill>
                  <a:srgbClr val="00B050"/>
                </a:solidFill>
              </a:rPr>
              <a:t>     </a:t>
            </a:r>
            <a:r>
              <a:rPr lang="ru-RU" sz="2800" i="1" dirty="0" smtClean="0">
                <a:solidFill>
                  <a:srgbClr val="00B050"/>
                </a:solidFill>
              </a:rPr>
              <a:t>»</a:t>
            </a:r>
            <a:r>
              <a:rPr lang="ru-RU" sz="2800" dirty="0" smtClean="0"/>
              <a:t>, записанного в форме неравенства: </a:t>
            </a:r>
            <a:r>
              <a:rPr lang="en-US" sz="2800" dirty="0" smtClean="0"/>
              <a:t>   </a:t>
            </a:r>
            <a:r>
              <a:rPr lang="ru-RU" sz="2800" dirty="0" smtClean="0"/>
              <a:t> </a:t>
            </a:r>
            <a:r>
              <a:rPr lang="en-US" sz="2800" dirty="0" smtClean="0"/>
              <a:t> &gt;</a:t>
            </a:r>
            <a:r>
              <a:rPr lang="ru-RU" sz="2800" dirty="0" smtClean="0"/>
              <a:t> </a:t>
            </a:r>
            <a:r>
              <a:rPr lang="en-US" sz="2800" dirty="0" smtClean="0"/>
              <a:t>     </a:t>
            </a:r>
            <a:r>
              <a:rPr lang="ru-RU" sz="2800" dirty="0" smtClean="0"/>
              <a:t>, будет зависеть от значений переменных </a:t>
            </a:r>
            <a:r>
              <a:rPr lang="en-US" sz="2800" dirty="0" smtClean="0"/>
              <a:t>  </a:t>
            </a:r>
            <a:r>
              <a:rPr lang="ru-RU" sz="2800" dirty="0" smtClean="0"/>
              <a:t> </a:t>
            </a:r>
            <a:r>
              <a:rPr lang="en-US" sz="2800" dirty="0" smtClean="0"/>
              <a:t> </a:t>
            </a:r>
            <a:r>
              <a:rPr lang="ru-RU" sz="2800" dirty="0" smtClean="0"/>
              <a:t>и </a:t>
            </a:r>
            <a:r>
              <a:rPr lang="en-US" sz="2800" dirty="0" smtClean="0"/>
              <a:t>    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pic>
        <p:nvPicPr>
          <p:cNvPr id="2050" name="Picture 2" descr="D:\картинки\Anin_gif_park\Буквы\22\abut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44" y="4286256"/>
            <a:ext cx="704850" cy="990600"/>
          </a:xfrm>
          <a:prstGeom prst="rect">
            <a:avLst/>
          </a:prstGeom>
          <a:noFill/>
        </p:spPr>
      </p:pic>
      <p:pic>
        <p:nvPicPr>
          <p:cNvPr id="2051" name="Picture 3" descr="D:\картинки\Anin_gif_park\Буквы\22\bbut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8926" y="4786322"/>
            <a:ext cx="500066" cy="804794"/>
          </a:xfrm>
          <a:prstGeom prst="rect">
            <a:avLst/>
          </a:prstGeom>
          <a:noFill/>
        </p:spPr>
      </p:pic>
      <p:pic>
        <p:nvPicPr>
          <p:cNvPr id="5" name="Picture 2" descr="D:\картинки\Anin_gif_park\Буквы\22\abut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64" y="5357826"/>
            <a:ext cx="500066" cy="702795"/>
          </a:xfrm>
          <a:prstGeom prst="rect">
            <a:avLst/>
          </a:prstGeom>
          <a:noFill/>
        </p:spPr>
      </p:pic>
      <p:pic>
        <p:nvPicPr>
          <p:cNvPr id="6" name="Picture 3" descr="D:\картинки\Anin_gif_park\Буквы\22\bbut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7620" y="5429264"/>
            <a:ext cx="357190" cy="574853"/>
          </a:xfrm>
          <a:prstGeom prst="rect">
            <a:avLst/>
          </a:prstGeom>
          <a:noFill/>
        </p:spPr>
      </p:pic>
      <p:pic>
        <p:nvPicPr>
          <p:cNvPr id="7" name="Picture 2" descr="D:\картинки\Anin_gif_park\Буквы\22\abut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5786454"/>
            <a:ext cx="500066" cy="702795"/>
          </a:xfrm>
          <a:prstGeom prst="rect">
            <a:avLst/>
          </a:prstGeom>
          <a:noFill/>
        </p:spPr>
      </p:pic>
      <p:pic>
        <p:nvPicPr>
          <p:cNvPr id="8" name="Picture 3" descr="D:\картинки\Anin_gif_park\Буквы\22\bbut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256" y="5857892"/>
            <a:ext cx="357190" cy="5748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357166"/>
            <a:ext cx="8001056" cy="10341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5125" algn="ct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b="1" dirty="0" smtClean="0">
                <a:solidFill>
                  <a:srgbClr val="002060"/>
                </a:solidFill>
                <a:latin typeface="Verdana" pitchFamily="34" charset="0"/>
              </a:rPr>
              <a:t>Какие из предложений являются высказываниями? </a:t>
            </a:r>
          </a:p>
          <a:p>
            <a:pPr indent="365125" algn="ct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b="1" dirty="0" smtClean="0">
                <a:solidFill>
                  <a:srgbClr val="002060"/>
                </a:solidFill>
                <a:latin typeface="Verdana" pitchFamily="34" charset="0"/>
              </a:rPr>
              <a:t>Определить их истинность.</a:t>
            </a:r>
            <a:endParaRPr lang="ru-RU" i="1" dirty="0" smtClean="0">
              <a:solidFill>
                <a:srgbClr val="002060"/>
              </a:solidFill>
              <a:latin typeface="Verdana" pitchFamily="34" charset="0"/>
            </a:endParaRPr>
          </a:p>
          <a:p>
            <a:pPr indent="365125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ru-RU" i="1" dirty="0">
              <a:latin typeface="Verdana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1428736"/>
            <a:ext cx="7715304" cy="459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Blip>
                <a:blip r:embed="rId2"/>
              </a:buBlip>
            </a:pPr>
            <a:r>
              <a:rPr lang="ru-RU" sz="2800" dirty="0" smtClean="0">
                <a:latin typeface="Monotype Corsiva" pitchFamily="66" charset="0"/>
              </a:rPr>
              <a:t>Какой длины эта лента?</a:t>
            </a:r>
          </a:p>
          <a:p>
            <a:pPr>
              <a:lnSpc>
                <a:spcPct val="80000"/>
              </a:lnSpc>
              <a:buBlip>
                <a:blip r:embed="rId2"/>
              </a:buBlip>
            </a:pPr>
            <a:r>
              <a:rPr lang="ru-RU" sz="2800" dirty="0" smtClean="0">
                <a:latin typeface="Monotype Corsiva" pitchFamily="66" charset="0"/>
              </a:rPr>
              <a:t>Прослушайте сообщение.</a:t>
            </a:r>
          </a:p>
          <a:p>
            <a:pPr>
              <a:lnSpc>
                <a:spcPct val="80000"/>
              </a:lnSpc>
              <a:buBlip>
                <a:blip r:embed="rId2"/>
              </a:buBlip>
            </a:pPr>
            <a:r>
              <a:rPr lang="ru-RU" sz="2800" dirty="0" smtClean="0">
                <a:latin typeface="Monotype Corsiva" pitchFamily="66" charset="0"/>
              </a:rPr>
              <a:t>Делайте утреннюю зарядку!</a:t>
            </a:r>
          </a:p>
          <a:p>
            <a:pPr>
              <a:lnSpc>
                <a:spcPct val="80000"/>
              </a:lnSpc>
              <a:buBlip>
                <a:blip r:embed="rId2"/>
              </a:buBlip>
            </a:pPr>
            <a:r>
              <a:rPr lang="ru-RU" sz="2800" dirty="0" smtClean="0">
                <a:latin typeface="Monotype Corsiva" pitchFamily="66" charset="0"/>
              </a:rPr>
              <a:t>Назовите устройство ввода информации.</a:t>
            </a:r>
          </a:p>
          <a:p>
            <a:pPr>
              <a:lnSpc>
                <a:spcPct val="80000"/>
              </a:lnSpc>
              <a:buBlip>
                <a:blip r:embed="rId2"/>
              </a:buBlip>
            </a:pPr>
            <a:r>
              <a:rPr lang="ru-RU" sz="2800" dirty="0" smtClean="0">
                <a:latin typeface="Monotype Corsiva" pitchFamily="66" charset="0"/>
              </a:rPr>
              <a:t>Кто отсутствует?</a:t>
            </a:r>
          </a:p>
          <a:p>
            <a:pPr>
              <a:lnSpc>
                <a:spcPct val="80000"/>
              </a:lnSpc>
              <a:buBlip>
                <a:blip r:embed="rId2"/>
              </a:buBlip>
            </a:pPr>
            <a:r>
              <a:rPr lang="ru-RU" sz="2800" dirty="0" smtClean="0">
                <a:latin typeface="Monotype Corsiva" pitchFamily="66" charset="0"/>
              </a:rPr>
              <a:t>Париж — столица Англии.</a:t>
            </a:r>
          </a:p>
          <a:p>
            <a:pPr>
              <a:lnSpc>
                <a:spcPct val="80000"/>
              </a:lnSpc>
              <a:buBlip>
                <a:blip r:embed="rId2"/>
              </a:buBlip>
            </a:pPr>
            <a:r>
              <a:rPr lang="ru-RU" sz="2800" dirty="0" smtClean="0">
                <a:latin typeface="Monotype Corsiva" pitchFamily="66" charset="0"/>
              </a:rPr>
              <a:t>Число 11 является простым. </a:t>
            </a:r>
          </a:p>
          <a:p>
            <a:pPr>
              <a:lnSpc>
                <a:spcPct val="80000"/>
              </a:lnSpc>
              <a:buBlip>
                <a:blip r:embed="rId2"/>
              </a:buBlip>
            </a:pPr>
            <a:r>
              <a:rPr lang="ru-RU" sz="2800" dirty="0" smtClean="0">
                <a:latin typeface="Monotype Corsiva" pitchFamily="66" charset="0"/>
              </a:rPr>
              <a:t>4 + 5 = 10.</a:t>
            </a:r>
          </a:p>
          <a:p>
            <a:pPr>
              <a:lnSpc>
                <a:spcPct val="80000"/>
              </a:lnSpc>
              <a:buBlip>
                <a:blip r:embed="rId2"/>
              </a:buBlip>
            </a:pPr>
            <a:r>
              <a:rPr lang="ru-RU" sz="2800" dirty="0" smtClean="0">
                <a:latin typeface="Monotype Corsiva" pitchFamily="66" charset="0"/>
              </a:rPr>
              <a:t>Без труда не вытащишь и рыбку из пруда. </a:t>
            </a:r>
          </a:p>
          <a:p>
            <a:pPr>
              <a:lnSpc>
                <a:spcPct val="80000"/>
              </a:lnSpc>
              <a:buBlip>
                <a:blip r:embed="rId2"/>
              </a:buBlip>
            </a:pPr>
            <a:r>
              <a:rPr lang="ru-RU" sz="2800" dirty="0" smtClean="0">
                <a:latin typeface="Monotype Corsiva" pitchFamily="66" charset="0"/>
              </a:rPr>
              <a:t>Сложите числа 2 и 5. </a:t>
            </a:r>
          </a:p>
          <a:p>
            <a:pPr>
              <a:lnSpc>
                <a:spcPct val="80000"/>
              </a:lnSpc>
              <a:buBlip>
                <a:blip r:embed="rId2"/>
              </a:buBlip>
            </a:pPr>
            <a:r>
              <a:rPr lang="ru-RU" sz="2800" dirty="0" smtClean="0">
                <a:latin typeface="Monotype Corsiva" pitchFamily="66" charset="0"/>
              </a:rPr>
              <a:t>Некоторые медведи живут на севере. </a:t>
            </a:r>
          </a:p>
          <a:p>
            <a:pPr>
              <a:lnSpc>
                <a:spcPct val="80000"/>
              </a:lnSpc>
              <a:buBlip>
                <a:blip r:embed="rId2"/>
              </a:buBlip>
            </a:pPr>
            <a:r>
              <a:rPr lang="ru-RU" sz="2800" dirty="0" smtClean="0">
                <a:latin typeface="Monotype Corsiva" pitchFamily="66" charset="0"/>
              </a:rPr>
              <a:t>Все медведи - бурые.</a:t>
            </a:r>
          </a:p>
          <a:p>
            <a:pPr>
              <a:lnSpc>
                <a:spcPct val="80000"/>
              </a:lnSpc>
              <a:buBlip>
                <a:blip r:embed="rId2"/>
              </a:buBlip>
            </a:pPr>
            <a:r>
              <a:rPr lang="ru-RU" sz="2800" dirty="0" smtClean="0">
                <a:latin typeface="Monotype Corsiva" pitchFamily="66" charset="0"/>
              </a:rPr>
              <a:t>Чему равно расстояние от Москвы до Ленинграда? </a:t>
            </a:r>
            <a:endParaRPr lang="ru-RU" sz="2800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571480"/>
            <a:ext cx="778674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 smtClean="0">
                <a:solidFill>
                  <a:srgbClr val="FF0000"/>
                </a:solidFill>
              </a:rPr>
              <a:t>Логические величины </a:t>
            </a:r>
            <a:r>
              <a:rPr lang="ru-RU" sz="2400" dirty="0" smtClean="0"/>
              <a:t>– это понятия, выражаемые словами: </a:t>
            </a:r>
            <a:r>
              <a:rPr lang="ru-RU" sz="2400" b="1" dirty="0" smtClean="0">
                <a:solidFill>
                  <a:srgbClr val="002060"/>
                </a:solidFill>
              </a:rPr>
              <a:t>ИСТИНА, ЛОЖЬ(</a:t>
            </a:r>
            <a:r>
              <a:rPr lang="en-US" sz="2400" dirty="0" smtClean="0"/>
              <a:t>true, false)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Следовательно, </a:t>
            </a:r>
            <a:r>
              <a:rPr lang="ru-RU" sz="2400" b="1" dirty="0" smtClean="0"/>
              <a:t>истинность высказывания выражается через логические величины.</a:t>
            </a:r>
          </a:p>
          <a:p>
            <a:r>
              <a:rPr lang="ru-RU" sz="2400" b="1" u="sng" dirty="0" smtClean="0">
                <a:solidFill>
                  <a:srgbClr val="C00000"/>
                </a:solidFill>
              </a:rPr>
              <a:t>Логическая переменная: </a:t>
            </a:r>
            <a:r>
              <a:rPr lang="ru-RU" sz="2400" dirty="0" smtClean="0"/>
              <a:t>символически обозначенная логическая величина. </a:t>
            </a:r>
          </a:p>
          <a:p>
            <a:r>
              <a:rPr lang="ru-RU" sz="2400" i="1" dirty="0" smtClean="0"/>
              <a:t>Например: если известно, что А,В,Х, </a:t>
            </a:r>
            <a:r>
              <a:rPr lang="en-US" sz="2400" i="1" dirty="0" smtClean="0"/>
              <a:t>Y </a:t>
            </a:r>
            <a:r>
              <a:rPr lang="ru-RU" sz="2400" i="1" dirty="0" smtClean="0"/>
              <a:t>и др. – переменные логические величины, то , значит они могут принимать значение только ИСТИНА или ЛОЖЬ.</a:t>
            </a:r>
          </a:p>
          <a:p>
            <a:r>
              <a:rPr lang="ru-RU" sz="2400" b="1" u="sng" dirty="0" smtClean="0">
                <a:solidFill>
                  <a:srgbClr val="C00000"/>
                </a:solidFill>
              </a:rPr>
              <a:t>Логическое выражение </a:t>
            </a:r>
            <a:r>
              <a:rPr lang="ru-RU" sz="2400" dirty="0" smtClean="0"/>
              <a:t>– простое или сложное высказывание. Сложное высказывание строится на простых с помощью логических операций(связок)</a:t>
            </a:r>
            <a:endParaRPr lang="en-US" sz="2400" dirty="0" smtClean="0"/>
          </a:p>
          <a:p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0166" y="0"/>
            <a:ext cx="683552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Логические операции</a:t>
            </a:r>
            <a:endParaRPr lang="ru-RU" sz="4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214282" y="1071546"/>
            <a:ext cx="3786214" cy="2571768"/>
          </a:xfrm>
          <a:prstGeom prst="flowChartAlternateProcess">
            <a:avLst/>
          </a:prstGeom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u="sng" dirty="0" smtClean="0"/>
              <a:t>Конъюнкция</a:t>
            </a:r>
          </a:p>
          <a:p>
            <a:pPr algn="ctr"/>
            <a:r>
              <a:rPr lang="ru-RU" dirty="0" smtClean="0"/>
              <a:t>(</a:t>
            </a:r>
            <a:r>
              <a:rPr lang="ru-RU" dirty="0" smtClean="0"/>
              <a:t>логическое умножение)</a:t>
            </a:r>
          </a:p>
          <a:p>
            <a:pPr algn="ctr"/>
            <a:r>
              <a:rPr lang="ru-RU" dirty="0" smtClean="0"/>
              <a:t>Двухместная операция, записывается в виде</a:t>
            </a:r>
          </a:p>
          <a:p>
            <a:pPr algn="ctr"/>
            <a:r>
              <a:rPr lang="en-US" dirty="0" smtClean="0"/>
              <a:t>A &amp; B. </a:t>
            </a:r>
            <a:r>
              <a:rPr lang="ru-RU" dirty="0" smtClean="0"/>
              <a:t>Значение такого выражения будет ЛОЖЬ, если значение хотя бы одного операнда ложно.</a:t>
            </a:r>
            <a:endParaRPr lang="ru-RU" dirty="0"/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4643438" y="1142984"/>
            <a:ext cx="3786214" cy="2571768"/>
          </a:xfrm>
          <a:prstGeom prst="flowChartAlternateProcess">
            <a:avLst/>
          </a:prstGeom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u="sng" dirty="0" smtClean="0"/>
              <a:t>Дизъюнкция</a:t>
            </a:r>
          </a:p>
          <a:p>
            <a:pPr algn="ctr"/>
            <a:r>
              <a:rPr lang="ru-RU" dirty="0" smtClean="0"/>
              <a:t>(</a:t>
            </a:r>
            <a:r>
              <a:rPr lang="ru-RU" dirty="0" smtClean="0"/>
              <a:t>логическое сложение)</a:t>
            </a:r>
          </a:p>
          <a:p>
            <a:pPr algn="ctr"/>
            <a:r>
              <a:rPr lang="ru-RU" dirty="0" smtClean="0"/>
              <a:t>Двухместная операция, записывается в виде</a:t>
            </a:r>
          </a:p>
          <a:p>
            <a:pPr algn="ctr"/>
            <a:r>
              <a:rPr lang="en-US" dirty="0" smtClean="0"/>
              <a:t>A V B. </a:t>
            </a:r>
            <a:r>
              <a:rPr lang="ru-RU" dirty="0" smtClean="0"/>
              <a:t>Значение такого выражения будет ИСТИНА, если значение хотя бы одного операнда истинно.</a:t>
            </a:r>
            <a:endParaRPr lang="ru-RU" dirty="0"/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2571736" y="4000504"/>
            <a:ext cx="3786214" cy="2571768"/>
          </a:xfrm>
          <a:prstGeom prst="flowChartAlternateProcess">
            <a:avLst/>
          </a:prstGeom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u="sng" dirty="0" smtClean="0"/>
              <a:t>Отрицание – </a:t>
            </a:r>
            <a:r>
              <a:rPr lang="ru-RU" dirty="0" smtClean="0"/>
              <a:t>унарная(одноместная) операция. Записывается в виде </a:t>
            </a:r>
            <a:r>
              <a:rPr lang="ru-RU" dirty="0" smtClean="0">
                <a:latin typeface="Calibri"/>
              </a:rPr>
              <a:t>¬ А или </a:t>
            </a:r>
            <a:r>
              <a:rPr lang="en-US" dirty="0" smtClean="0">
                <a:latin typeface="Calibri"/>
              </a:rPr>
              <a:t>Ā</a:t>
            </a:r>
            <a:r>
              <a:rPr lang="ru-RU" dirty="0" smtClean="0">
                <a:latin typeface="Calibri"/>
              </a:rPr>
              <a:t>.</a:t>
            </a:r>
            <a:endParaRPr lang="ru-RU" dirty="0"/>
          </a:p>
        </p:txBody>
      </p:sp>
      <p:cxnSp>
        <p:nvCxnSpPr>
          <p:cNvPr id="10" name="Прямая со стрелкой 9"/>
          <p:cNvCxnSpPr/>
          <p:nvPr/>
        </p:nvCxnSpPr>
        <p:spPr>
          <a:xfrm rot="10800000" flipV="1">
            <a:off x="2500298" y="642918"/>
            <a:ext cx="150019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857752" y="642918"/>
            <a:ext cx="1571636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5400000">
            <a:off x="2750331" y="2178835"/>
            <a:ext cx="3143272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285728"/>
            <a:ext cx="78581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Правила выполнения рассмотренных логических операций отражены в следующей таблице, которая называется </a:t>
            </a:r>
            <a:r>
              <a:rPr lang="ru-RU" sz="2400" b="1" dirty="0" smtClean="0">
                <a:solidFill>
                  <a:srgbClr val="C00000"/>
                </a:solidFill>
              </a:rPr>
              <a:t>таблицей истинности </a:t>
            </a:r>
            <a:r>
              <a:rPr lang="ru-RU" sz="2400" dirty="0" smtClean="0"/>
              <a:t>логических операций(здесь И «истина», Л «ложь»)</a:t>
            </a:r>
            <a:endParaRPr lang="ru-RU" sz="24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285852" y="2143116"/>
          <a:ext cx="6143670" cy="350046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1228734"/>
                <a:gridCol w="1228734"/>
                <a:gridCol w="1228734"/>
                <a:gridCol w="1228734"/>
                <a:gridCol w="1228734"/>
              </a:tblGrid>
              <a:tr h="70009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Ā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A&amp;B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AvB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70009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Л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</a:t>
                      </a:r>
                      <a:endParaRPr lang="ru-RU" b="1" dirty="0"/>
                    </a:p>
                  </a:txBody>
                  <a:tcPr/>
                </a:tc>
              </a:tr>
              <a:tr h="70009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Л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Л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Л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</a:t>
                      </a:r>
                      <a:endParaRPr lang="ru-RU" b="1" dirty="0"/>
                    </a:p>
                  </a:txBody>
                  <a:tcPr/>
                </a:tc>
              </a:tr>
              <a:tr h="70009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Л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Л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</a:t>
                      </a:r>
                      <a:endParaRPr lang="ru-RU" b="1" dirty="0"/>
                    </a:p>
                  </a:txBody>
                  <a:tcPr/>
                </a:tc>
              </a:tr>
              <a:tr h="70009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Л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Л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Л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Л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428604"/>
            <a:ext cx="792961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 smtClean="0"/>
              <a:t>Логическая формула </a:t>
            </a:r>
            <a:r>
              <a:rPr lang="ru-RU" sz="2400" dirty="0" smtClean="0"/>
              <a:t>– </a:t>
            </a:r>
            <a:r>
              <a:rPr lang="ru-RU" sz="2400" dirty="0" err="1" smtClean="0"/>
              <a:t>формула</a:t>
            </a:r>
            <a:r>
              <a:rPr lang="ru-RU" sz="2400" dirty="0" smtClean="0"/>
              <a:t>, содержащая лишь логические величины и знаки логических операций.</a:t>
            </a:r>
          </a:p>
          <a:p>
            <a:r>
              <a:rPr lang="ru-RU" sz="2400" dirty="0" smtClean="0"/>
              <a:t>Результатом вычисления логической формулы является ИСТИНА или ЛОЖЬ</a:t>
            </a:r>
          </a:p>
          <a:p>
            <a:r>
              <a:rPr lang="ru-RU" sz="2400" dirty="0" smtClean="0"/>
              <a:t>Последовательность выполнения операций в логических формулах определяется </a:t>
            </a:r>
            <a:r>
              <a:rPr lang="ru-RU" sz="2400" dirty="0" err="1" smtClean="0"/>
              <a:t>старшенством</a:t>
            </a:r>
            <a:r>
              <a:rPr lang="ru-RU" sz="2400" dirty="0" smtClean="0"/>
              <a:t> операций. В порядке убывания </a:t>
            </a:r>
            <a:r>
              <a:rPr lang="ru-RU" sz="2400" dirty="0" err="1" smtClean="0"/>
              <a:t>старшенства</a:t>
            </a:r>
            <a:r>
              <a:rPr lang="ru-RU" sz="2400" dirty="0" smtClean="0"/>
              <a:t> логические операции расположены так: </a:t>
            </a:r>
            <a:r>
              <a:rPr lang="ru-RU" sz="2400" b="1" dirty="0" smtClean="0">
                <a:solidFill>
                  <a:srgbClr val="C00000"/>
                </a:solidFill>
              </a:rPr>
              <a:t>отрицание, конъюнкция, дизъюнкция. </a:t>
            </a:r>
            <a:r>
              <a:rPr lang="ru-RU" sz="2400" dirty="0" smtClean="0"/>
              <a:t>Кроме того, на порядок выполнения операций влияют скобки, которые можно использовать в логических формулах.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Например: </a:t>
            </a:r>
            <a:r>
              <a:rPr lang="en-US" sz="2400" b="1" dirty="0" smtClean="0">
                <a:solidFill>
                  <a:srgbClr val="002060"/>
                </a:solidFill>
              </a:rPr>
              <a:t>(A&amp;B)v(</a:t>
            </a:r>
            <a:r>
              <a:rPr lang="en-US" sz="2400" b="1" dirty="0" smtClean="0">
                <a:solidFill>
                  <a:srgbClr val="002060"/>
                </a:solidFill>
                <a:latin typeface="Calibri"/>
              </a:rPr>
              <a:t>Ā&amp;B)v(Ā&amp;</a:t>
            </a:r>
            <a:r>
              <a:rPr lang="ru-RU" sz="2400" b="1" dirty="0" smtClean="0">
                <a:solidFill>
                  <a:srgbClr val="002060"/>
                </a:solidFill>
                <a:latin typeface="Calibri"/>
              </a:rPr>
              <a:t>В</a:t>
            </a:r>
            <a:r>
              <a:rPr lang="en-US" sz="2400" b="1" dirty="0" smtClean="0">
                <a:solidFill>
                  <a:srgbClr val="002060"/>
                </a:solidFill>
                <a:latin typeface="Calibri"/>
              </a:rPr>
              <a:t>)</a:t>
            </a:r>
            <a:endParaRPr lang="ru-RU" sz="2400" b="1" dirty="0">
              <a:solidFill>
                <a:srgbClr val="002060"/>
              </a:solidFill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4143372" y="3571876"/>
            <a:ext cx="14287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5072066" y="5286388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428605"/>
            <a:ext cx="6643734" cy="658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/>
              <a:t>Пример 1:</a:t>
            </a:r>
            <a:r>
              <a:rPr lang="ru-RU" dirty="0" smtClean="0"/>
              <a:t> Вычислить значение логической формулы</a:t>
            </a:r>
          </a:p>
          <a:p>
            <a:r>
              <a:rPr lang="en-US" dirty="0" smtClean="0"/>
              <a:t>                                         </a:t>
            </a:r>
            <a:r>
              <a:rPr lang="ru-RU" sz="2400" b="1" dirty="0" smtClean="0"/>
              <a:t>¬ </a:t>
            </a:r>
            <a:r>
              <a:rPr lang="en-US" sz="2400" b="1" dirty="0" smtClean="0"/>
              <a:t>X &amp; Y v X &amp; Z</a:t>
            </a:r>
          </a:p>
          <a:p>
            <a:r>
              <a:rPr lang="ru-RU" sz="2000" dirty="0" smtClean="0"/>
              <a:t>Если логические переменные имеют следующие значения: Х=ЛОЖЬ,</a:t>
            </a:r>
            <a:r>
              <a:rPr lang="en-US" sz="2000" dirty="0" smtClean="0"/>
              <a:t>Y</a:t>
            </a:r>
            <a:r>
              <a:rPr lang="ru-RU" sz="2000" dirty="0" smtClean="0"/>
              <a:t>= ИСТИНА, </a:t>
            </a:r>
            <a:r>
              <a:rPr lang="en-US" sz="2000" dirty="0" smtClean="0"/>
              <a:t>Z=</a:t>
            </a:r>
            <a:r>
              <a:rPr lang="ru-RU" sz="2000" dirty="0" smtClean="0"/>
              <a:t>ИСТИНА.</a:t>
            </a:r>
          </a:p>
          <a:p>
            <a:r>
              <a:rPr lang="ru-RU" sz="2000" dirty="0" smtClean="0"/>
              <a:t>Решение:</a:t>
            </a:r>
          </a:p>
          <a:p>
            <a:r>
              <a:rPr lang="ru-RU" sz="2000" dirty="0" smtClean="0"/>
              <a:t>Отметим цифрами сверху порядок выполнения операций в формуле:</a:t>
            </a:r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r>
              <a:rPr lang="ru-RU" sz="2000" dirty="0" smtClean="0"/>
              <a:t>Используя таблицу истинности, вычислим формулу по шагам:</a:t>
            </a:r>
          </a:p>
          <a:p>
            <a:endParaRPr lang="ru-RU" sz="2000" dirty="0" smtClean="0"/>
          </a:p>
          <a:p>
            <a:pPr marL="457200" indent="-457200">
              <a:buAutoNum type="arabicPeriod"/>
            </a:pPr>
            <a:r>
              <a:rPr lang="ru-RU" sz="2000" dirty="0" smtClean="0"/>
              <a:t>¬ ЛОЖЬ = ИСТИНА;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ИСТИНА </a:t>
            </a:r>
            <a:r>
              <a:rPr lang="en-US" sz="2000" dirty="0" smtClean="0"/>
              <a:t>&amp;</a:t>
            </a:r>
            <a:r>
              <a:rPr lang="ru-RU" sz="2000" dirty="0" smtClean="0"/>
              <a:t> ИСТИНА = ИСТИНА;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ЛОЖЬ </a:t>
            </a:r>
            <a:r>
              <a:rPr lang="en-US" sz="2000" dirty="0" smtClean="0"/>
              <a:t>&amp;</a:t>
            </a:r>
            <a:r>
              <a:rPr lang="ru-RU" sz="2000" dirty="0" smtClean="0"/>
              <a:t> ИСТИНА = ЛОЖЬ;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ИСТИНА </a:t>
            </a:r>
            <a:r>
              <a:rPr lang="en-US" sz="2000" dirty="0" smtClean="0"/>
              <a:t>v</a:t>
            </a:r>
            <a:r>
              <a:rPr lang="ru-RU" sz="2000" dirty="0" smtClean="0"/>
              <a:t> ЛОЖЬ = ИСТИНА.</a:t>
            </a:r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85984" y="2928934"/>
            <a:ext cx="26388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 </a:t>
            </a:r>
            <a:r>
              <a:rPr lang="ru-RU" sz="2400" b="1" dirty="0" smtClean="0"/>
              <a:t>¬ </a:t>
            </a:r>
            <a:r>
              <a:rPr lang="en-US" sz="2400" b="1" dirty="0" smtClean="0"/>
              <a:t>X &amp; Y v X &amp; Z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357422" y="271462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928926" y="271462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143372" y="271462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571868" y="271462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770" decel="1000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770" decel="1000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9" dur="77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1" dur="77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251</TotalTime>
  <Words>1317</Words>
  <Application>Microsoft Office PowerPoint</Application>
  <PresentationFormat>Экран (4:3)</PresentationFormat>
  <Paragraphs>204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Эркер</vt:lpstr>
      <vt:lpstr>Логические величины, операции, выражения. (10 класс)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Пример 2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Логические величины, операции, выражения. (10 класс)</dc:title>
  <dc:creator>Savage-Boro</dc:creator>
  <cp:lastModifiedBy>Юлия</cp:lastModifiedBy>
  <cp:revision>29</cp:revision>
  <dcterms:created xsi:type="dcterms:W3CDTF">2015-02-15T08:21:27Z</dcterms:created>
  <dcterms:modified xsi:type="dcterms:W3CDTF">2018-02-13T15:09:29Z</dcterms:modified>
</cp:coreProperties>
</file>