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38"/>
  </p:notesMasterIdLst>
  <p:sldIdLst>
    <p:sldId id="256" r:id="rId2"/>
    <p:sldId id="287" r:id="rId3"/>
    <p:sldId id="288" r:id="rId4"/>
    <p:sldId id="289" r:id="rId5"/>
    <p:sldId id="290" r:id="rId6"/>
    <p:sldId id="292" r:id="rId7"/>
    <p:sldId id="291" r:id="rId8"/>
    <p:sldId id="300" r:id="rId9"/>
    <p:sldId id="293" r:id="rId10"/>
    <p:sldId id="294" r:id="rId11"/>
    <p:sldId id="295" r:id="rId12"/>
    <p:sldId id="296" r:id="rId13"/>
    <p:sldId id="301" r:id="rId14"/>
    <p:sldId id="297" r:id="rId15"/>
    <p:sldId id="298" r:id="rId16"/>
    <p:sldId id="257" r:id="rId17"/>
    <p:sldId id="260" r:id="rId18"/>
    <p:sldId id="261" r:id="rId19"/>
    <p:sldId id="262" r:id="rId20"/>
    <p:sldId id="263" r:id="rId21"/>
    <p:sldId id="281" r:id="rId22"/>
    <p:sldId id="265" r:id="rId23"/>
    <p:sldId id="266" r:id="rId24"/>
    <p:sldId id="267" r:id="rId25"/>
    <p:sldId id="268" r:id="rId26"/>
    <p:sldId id="284" r:id="rId27"/>
    <p:sldId id="269" r:id="rId28"/>
    <p:sldId id="270" r:id="rId29"/>
    <p:sldId id="275" r:id="rId30"/>
    <p:sldId id="274" r:id="rId31"/>
    <p:sldId id="285" r:id="rId32"/>
    <p:sldId id="272" r:id="rId33"/>
    <p:sldId id="277" r:id="rId34"/>
    <p:sldId id="278" r:id="rId35"/>
    <p:sldId id="280" r:id="rId36"/>
    <p:sldId id="299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00"/>
    <a:srgbClr val="CC00CC"/>
    <a:srgbClr val="FF0066"/>
    <a:srgbClr val="FF3300"/>
    <a:srgbClr val="0000FF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1.xml"/><Relationship Id="rId7" Type="http://schemas.openxmlformats.org/officeDocument/2006/relationships/slide" Target="slides/slide35.xml"/><Relationship Id="rId2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34.xml"/><Relationship Id="rId5" Type="http://schemas.openxmlformats.org/officeDocument/2006/relationships/slide" Target="slides/slide28.xml"/><Relationship Id="rId4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6B12164-A42F-4E97-A0D8-C1A8C3BAF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747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40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C7194E-AC4D-4AA5-A9E8-626350873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2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26D7-82C1-44B1-83DF-7FE1EA25F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02506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D879-2CA1-4790-B10D-BE6D2E0D4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262227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D829E-66D4-4A1B-83A5-0E8A85E44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452051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00CF9-543A-4B73-B0E7-DD8A5C6FA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17078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03F40-F968-4141-9EB4-57A9998E1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20284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51309-8332-49F5-832A-4B686312E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65642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BAC5D-AC8E-488D-BC50-F658DA3EC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99686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79395-809C-40C3-809B-1579203EB9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28938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85DB3-9761-4C90-9F7C-826693441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09137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D5FC-3BCA-4496-8B33-F953A856A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81020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63336-A408-4B99-B542-8A4AC4601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6630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CC829-FF1D-4BBB-A88A-66D494E2A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14391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ru-RU"/>
              <a:t>(С) Болгова Н.А.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E3554818-C7B2-42A7-82EB-3EEC67285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ru-RU"/>
              <a:t>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1828800"/>
            <a:ext cx="6796087" cy="2209800"/>
          </a:xfrm>
          <a:noFill/>
        </p:spPr>
        <p:txBody>
          <a:bodyPr/>
          <a:lstStyle/>
          <a:p>
            <a:pPr eaLnBrk="1" hangingPunct="1"/>
            <a:r>
              <a:rPr lang="ru-RU" altLang="ru-RU" sz="4600" b="1" smtClean="0">
                <a:solidFill>
                  <a:srgbClr val="FFFF00"/>
                </a:solidFill>
              </a:rPr>
              <a:t>Структура алгоритмов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10 класс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28E468-C736-40B9-8542-8C5975036AA3}" type="slidenum">
              <a:rPr lang="ru-RU" altLang="ru-RU">
                <a:latin typeface="Arial Black" pitchFamily="34" charset="0"/>
              </a:rPr>
              <a:pPr eaLnBrk="1" hangingPunct="1"/>
              <a:t>10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u="sng" smtClean="0"/>
              <a:t>Пример 3</a:t>
            </a:r>
            <a:r>
              <a:rPr lang="ru-RU" altLang="ru-RU" sz="3200" smtClean="0"/>
              <a:t>. </a:t>
            </a:r>
            <a:r>
              <a:rPr lang="ru-RU" altLang="ru-RU" sz="2800" i="1" smtClean="0">
                <a:solidFill>
                  <a:schemeClr val="bg2"/>
                </a:solidFill>
              </a:rPr>
              <a:t>Найти сумму натуральных нечетных чисел от 1 до </a:t>
            </a:r>
            <a:r>
              <a:rPr lang="en-US" altLang="ru-RU" sz="2800" i="1" smtClean="0">
                <a:solidFill>
                  <a:schemeClr val="bg2"/>
                </a:solidFill>
              </a:rPr>
              <a:t>N</a:t>
            </a:r>
            <a:r>
              <a:rPr lang="ru-RU" altLang="ru-RU" smtClean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АЛГ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сумма (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 , S)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АРГ 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РЕЗ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НАЧ</a:t>
            </a:r>
            <a:endParaRPr lang="en-US" sz="2400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 : = 0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ДЛЯ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ОТ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1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ШАГ</a:t>
            </a: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НЦ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 : = S + X</a:t>
            </a:r>
            <a:endParaRPr 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КЦ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КОН</a:t>
            </a:r>
            <a:r>
              <a:rPr lang="ru-RU" sz="2400" smtClean="0"/>
              <a:t> </a:t>
            </a:r>
          </a:p>
        </p:txBody>
      </p:sp>
      <p:pic>
        <p:nvPicPr>
          <p:cNvPr id="1127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196975"/>
            <a:ext cx="2462212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61715B-35AB-4693-A6C6-84312EBECC7D}" type="slidenum">
              <a:rPr lang="ru-RU" altLang="ru-RU">
                <a:latin typeface="Arial Black" pitchFamily="34" charset="0"/>
              </a:rPr>
              <a:pPr eaLnBrk="1" hangingPunct="1"/>
              <a:t>11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3300"/>
                </a:solidFill>
              </a:rPr>
              <a:t>Цикл с предусловием-</a:t>
            </a:r>
            <a:r>
              <a:rPr lang="ru-RU" altLang="ru-RU" sz="2800" b="1" smtClean="0"/>
              <a:t> </a:t>
            </a:r>
            <a:r>
              <a:rPr lang="ru-RU" altLang="ru-RU" sz="2800" b="1" i="1" smtClean="0"/>
              <a:t>цикл, выполнение которого повторяется </a:t>
            </a:r>
            <a:r>
              <a:rPr lang="ru-RU" altLang="ru-RU" sz="2800" b="1" smtClean="0">
                <a:solidFill>
                  <a:srgbClr val="FF3300"/>
                </a:solidFill>
              </a:rPr>
              <a:t>пока</a:t>
            </a:r>
            <a:r>
              <a:rPr lang="ru-RU" altLang="ru-RU" sz="2800" b="1" smtClean="0"/>
              <a:t> </a:t>
            </a:r>
            <a:r>
              <a:rPr lang="ru-RU" altLang="ru-RU" sz="2800" b="1" i="1" smtClean="0"/>
              <a:t>истинно условие</a:t>
            </a:r>
            <a:r>
              <a:rPr lang="ru-RU" altLang="ru-RU" sz="4000" smtClean="0"/>
              <a:t> 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u="sng" smtClean="0">
                <a:solidFill>
                  <a:schemeClr val="bg2"/>
                </a:solidFill>
              </a:rPr>
              <a:t>пока</a:t>
            </a:r>
            <a:r>
              <a:rPr lang="en-US" altLang="ru-RU" b="1" smtClean="0">
                <a:solidFill>
                  <a:schemeClr val="bg2"/>
                </a:solidFill>
              </a:rPr>
              <a:t> </a:t>
            </a:r>
            <a:r>
              <a:rPr lang="ru-RU" altLang="ru-RU" b="1" smtClean="0"/>
              <a:t> условие</a:t>
            </a:r>
            <a:endParaRPr lang="ru-RU" altLang="ru-RU" b="1" u="sng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u="sng" smtClean="0">
                <a:solidFill>
                  <a:schemeClr val="bg2"/>
                </a:solidFill>
              </a:rPr>
              <a:t>нц</a:t>
            </a:r>
            <a:endParaRPr lang="en-US" altLang="ru-RU" b="1" u="sng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Тело цикла </a:t>
            </a:r>
            <a:r>
              <a:rPr lang="en-US" altLang="ru-RU" b="1" smtClean="0"/>
              <a:t>S 2</a:t>
            </a:r>
            <a:endParaRPr lang="ru-RU" altLang="ru-RU" b="1" u="sng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u="sng" smtClean="0">
                <a:solidFill>
                  <a:schemeClr val="bg2"/>
                </a:solidFill>
              </a:rPr>
              <a:t>кц</a:t>
            </a:r>
          </a:p>
          <a:p>
            <a:pPr eaLnBrk="1" hangingPunct="1"/>
            <a:endParaRPr lang="ru-RU" altLang="ru-RU" smtClean="0">
              <a:solidFill>
                <a:schemeClr val="bg2"/>
              </a:solidFill>
            </a:endParaRPr>
          </a:p>
        </p:txBody>
      </p:sp>
      <p:pic>
        <p:nvPicPr>
          <p:cNvPr id="122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133600"/>
            <a:ext cx="3717925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245100"/>
            <a:ext cx="207486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716338"/>
            <a:ext cx="712788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708275"/>
            <a:ext cx="9271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C69EED-9C89-4F8C-AC86-43998B3FE7C3}" type="slidenum">
              <a:rPr lang="ru-RU" altLang="ru-RU">
                <a:latin typeface="Arial Black" pitchFamily="34" charset="0"/>
              </a:rPr>
              <a:pPr eaLnBrk="1" hangingPunct="1"/>
              <a:t>12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pPr eaLnBrk="1" hangingPunct="1"/>
            <a:r>
              <a:rPr lang="ru-RU" altLang="ru-RU" sz="2000" i="1" smtClean="0"/>
              <a:t>Задача 3. Найти сумму натуральных нечетных чисел от 1 до </a:t>
            </a:r>
            <a:r>
              <a:rPr lang="en-US" altLang="ru-RU" sz="2000" i="1" smtClean="0"/>
              <a:t>N</a:t>
            </a:r>
            <a:r>
              <a:rPr lang="ru-RU" altLang="ru-RU" sz="4000" smtClean="0"/>
              <a:t> 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u="sng" smtClean="0"/>
              <a:t>АЛГ</a:t>
            </a:r>
            <a:r>
              <a:rPr lang="ru-RU" altLang="ru-RU" sz="2000" smtClean="0"/>
              <a:t> сумма (</a:t>
            </a:r>
            <a:r>
              <a:rPr lang="ru-RU" altLang="ru-RU" sz="2000" u="sng" smtClean="0"/>
              <a:t>цел</a:t>
            </a:r>
            <a:r>
              <a:rPr lang="ru-RU" altLang="ru-RU" sz="2000" smtClean="0"/>
              <a:t> </a:t>
            </a:r>
            <a:r>
              <a:rPr lang="en-US" altLang="ru-RU" sz="2000" smtClean="0"/>
              <a:t>N , S)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</a:t>
            </a:r>
            <a:r>
              <a:rPr lang="ru-RU" altLang="ru-RU" sz="2000" u="sng" smtClean="0"/>
              <a:t> АРГ </a:t>
            </a:r>
            <a:r>
              <a:rPr lang="ru-RU" altLang="ru-RU" sz="2000" smtClean="0"/>
              <a:t> </a:t>
            </a:r>
            <a:r>
              <a:rPr lang="en-US" altLang="ru-RU" sz="2000" smtClean="0"/>
              <a:t>N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 </a:t>
            </a:r>
            <a:r>
              <a:rPr lang="ru-RU" altLang="ru-RU" sz="2000" u="sng" smtClean="0"/>
              <a:t>РЕЗ</a:t>
            </a:r>
            <a:r>
              <a:rPr lang="ru-RU" altLang="ru-RU" sz="2000" smtClean="0"/>
              <a:t>  </a:t>
            </a:r>
            <a:r>
              <a:rPr lang="en-US" altLang="ru-RU" sz="2000" smtClean="0"/>
              <a:t>S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u="sng" smtClean="0"/>
              <a:t>НАЧ</a:t>
            </a:r>
            <a:endParaRPr lang="en-US" altLang="ru-RU" sz="20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   </a:t>
            </a:r>
            <a:r>
              <a:rPr lang="en-US" altLang="ru-RU" sz="2000" b="1" smtClean="0"/>
              <a:t>S : = 0</a:t>
            </a:r>
            <a:r>
              <a:rPr lang="ru-RU" altLang="ru-RU" sz="2000" b="1" smtClean="0"/>
              <a:t>, Х:=  1 </a:t>
            </a:r>
            <a:r>
              <a:rPr lang="ru-RU" altLang="ru-RU" sz="2000" smtClean="0"/>
              <a:t>(первое нечетное число)</a:t>
            </a:r>
            <a:endParaRPr lang="en-US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000" smtClean="0"/>
              <a:t>     </a:t>
            </a:r>
            <a:r>
              <a:rPr lang="ru-RU" altLang="ru-RU" sz="2000" smtClean="0"/>
              <a:t>   </a:t>
            </a:r>
            <a:r>
              <a:rPr lang="en-US" altLang="ru-RU" sz="2000" smtClean="0"/>
              <a:t> </a:t>
            </a:r>
            <a:r>
              <a:rPr lang="ru-RU" altLang="ru-RU" sz="2000" u="sng" smtClean="0"/>
              <a:t>ПОКА</a:t>
            </a:r>
            <a:r>
              <a:rPr lang="ru-RU" altLang="ru-RU" sz="2000" smtClean="0"/>
              <a:t>  </a:t>
            </a:r>
            <a:r>
              <a:rPr lang="en-US" altLang="ru-RU" sz="2000" b="1" smtClean="0"/>
              <a:t>X</a:t>
            </a:r>
            <a:r>
              <a:rPr lang="ru-RU" altLang="ru-RU" sz="2000" smtClean="0"/>
              <a:t> </a:t>
            </a:r>
            <a:r>
              <a:rPr lang="en-US" altLang="ru-RU" sz="2000" smtClean="0"/>
              <a:t>&lt;=</a:t>
            </a:r>
            <a:r>
              <a:rPr lang="ru-RU" altLang="ru-RU" sz="2000" smtClean="0"/>
              <a:t>  </a:t>
            </a:r>
            <a:r>
              <a:rPr lang="en-US" altLang="ru-RU" sz="2000" b="1" smtClean="0"/>
              <a:t>N</a:t>
            </a:r>
            <a:r>
              <a:rPr lang="en-US" altLang="ru-RU" sz="2000" smtClean="0"/>
              <a:t>  </a:t>
            </a:r>
            <a:endParaRPr lang="ru-RU" altLang="ru-RU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   </a:t>
            </a:r>
            <a:r>
              <a:rPr lang="ru-RU" altLang="ru-RU" sz="2000" u="sng" smtClean="0"/>
              <a:t>НЦ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          </a:t>
            </a:r>
            <a:r>
              <a:rPr lang="en-US" altLang="ru-RU" sz="2000" b="1" smtClean="0"/>
              <a:t>S : = S + 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000" b="1" smtClean="0"/>
              <a:t>                X:= X + 2</a:t>
            </a:r>
            <a:r>
              <a:rPr lang="ru-RU" altLang="ru-RU" sz="2000" b="1" smtClean="0"/>
              <a:t>  </a:t>
            </a:r>
            <a:r>
              <a:rPr lang="ru-RU" altLang="ru-RU" sz="2000" smtClean="0"/>
              <a:t>(шаг цикла)</a:t>
            </a:r>
            <a:endParaRPr lang="en-US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         </a:t>
            </a:r>
            <a:r>
              <a:rPr lang="ru-RU" altLang="ru-RU" sz="2000" u="sng" smtClean="0"/>
              <a:t>КЦ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u="sng" smtClean="0"/>
              <a:t>КОН</a:t>
            </a:r>
            <a:r>
              <a:rPr lang="ru-RU" altLang="ru-RU" sz="2000" smtClean="0"/>
              <a:t> </a:t>
            </a:r>
          </a:p>
        </p:txBody>
      </p:sp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484313"/>
            <a:ext cx="273367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308850" y="4076700"/>
            <a:ext cx="576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/>
              <a:t>да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7812088" y="3500438"/>
            <a:ext cx="64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/>
              <a:t>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2000" b="1" dirty="0"/>
              <a:t/>
            </a:r>
            <a:br>
              <a:rPr lang="ru-RU" altLang="ru-RU" sz="2000" b="1" dirty="0"/>
            </a:br>
            <a:r>
              <a:rPr lang="ru-RU" altLang="ru-RU" sz="2400" b="1" dirty="0"/>
              <a:t>Задача: Найти сумму всех двузначных четных чисел.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Program </a:t>
            </a:r>
            <a:r>
              <a:rPr lang="en-US" altLang="ru-RU" sz="2400" b="1" dirty="0" err="1">
                <a:latin typeface="Times New Roman" pitchFamily="18" charset="0"/>
              </a:rPr>
              <a:t>zadacha</a:t>
            </a:r>
            <a:r>
              <a:rPr lang="en-US" altLang="ru-RU" sz="2400" b="1" dirty="0">
                <a:latin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 err="1">
                <a:latin typeface="Times New Roman" pitchFamily="18" charset="0"/>
              </a:rPr>
              <a:t>Var</a:t>
            </a:r>
            <a:r>
              <a:rPr lang="en-US" altLang="ru-RU" sz="2400" b="1" dirty="0">
                <a:latin typeface="Times New Roman" pitchFamily="18" charset="0"/>
              </a:rPr>
              <a:t> </a:t>
            </a:r>
            <a:r>
              <a:rPr lang="en-US" altLang="ru-RU" sz="2400" b="1" dirty="0" err="1">
                <a:latin typeface="Times New Roman" pitchFamily="18" charset="0"/>
              </a:rPr>
              <a:t>i</a:t>
            </a:r>
            <a:r>
              <a:rPr lang="en-US" altLang="ru-RU" sz="2400" b="1" dirty="0">
                <a:latin typeface="Times New Roman" pitchFamily="18" charset="0"/>
              </a:rPr>
              <a:t>, s: integer;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Begin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i:=10; S:=0;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while  </a:t>
            </a:r>
            <a:r>
              <a:rPr lang="en-US" altLang="ru-RU" sz="2400" b="1" dirty="0" err="1">
                <a:latin typeface="Times New Roman" pitchFamily="18" charset="0"/>
              </a:rPr>
              <a:t>i</a:t>
            </a:r>
            <a:r>
              <a:rPr lang="en-US" altLang="ru-RU" sz="2400" b="1" dirty="0">
                <a:latin typeface="Times New Roman" pitchFamily="18" charset="0"/>
              </a:rPr>
              <a:t>&lt;=98 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 begin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   S:= S + </a:t>
            </a:r>
            <a:r>
              <a:rPr lang="en-US" altLang="ru-RU" sz="2400" b="1" dirty="0" err="1">
                <a:latin typeface="Times New Roman" pitchFamily="18" charset="0"/>
              </a:rPr>
              <a:t>i</a:t>
            </a:r>
            <a:r>
              <a:rPr lang="en-US" altLang="ru-RU" sz="2400" b="1" dirty="0">
                <a:latin typeface="Times New Roman" pitchFamily="18" charset="0"/>
              </a:rPr>
              <a:t>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   i:=i + </a:t>
            </a:r>
            <a:r>
              <a:rPr lang="ru-RU" altLang="ru-RU" sz="2400" b="1" dirty="0" smtClean="0">
                <a:latin typeface="Times New Roman" pitchFamily="18" charset="0"/>
              </a:rPr>
              <a:t>2</a:t>
            </a:r>
            <a:r>
              <a:rPr lang="en-US" altLang="ru-RU" sz="2400" b="1" dirty="0" smtClean="0">
                <a:latin typeface="Times New Roman" pitchFamily="18" charset="0"/>
              </a:rPr>
              <a:t>;</a:t>
            </a:r>
            <a:endParaRPr lang="en-US" altLang="ru-RU" sz="24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   end.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 err="1">
                <a:latin typeface="Times New Roman" pitchFamily="18" charset="0"/>
              </a:rPr>
              <a:t>Writeln</a:t>
            </a:r>
            <a:r>
              <a:rPr lang="en-US" altLang="ru-RU" sz="2400" b="1" dirty="0">
                <a:latin typeface="Times New Roman" pitchFamily="18" charset="0"/>
              </a:rPr>
              <a:t> (‘S=‘ ,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Times New Roman" pitchFamily="18" charset="0"/>
              </a:rPr>
              <a:t>End.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b="1" dirty="0">
                <a:latin typeface="Centaur" pitchFamily="18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400" b="1" dirty="0">
              <a:latin typeface="Centau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9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7DA237-A7D3-42DC-9701-B6DFA2DDA063}" type="slidenum">
              <a:rPr lang="ru-RU" altLang="ru-RU">
                <a:latin typeface="Arial Black" pitchFamily="34" charset="0"/>
              </a:rPr>
              <a:pPr eaLnBrk="1" hangingPunct="1"/>
              <a:t>14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Цикл с постусловием-</a:t>
            </a:r>
            <a:r>
              <a:rPr lang="ru-RU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smtClean="0"/>
              <a:t>цикл, выполнение которого повторяется </a:t>
            </a:r>
            <a:r>
              <a:rPr lang="ru-RU" sz="2400" b="1" smtClean="0">
                <a:solidFill>
                  <a:srgbClr val="FF3300"/>
                </a:solidFill>
              </a:rPr>
              <a:t>ДО</a:t>
            </a:r>
            <a:r>
              <a:rPr lang="ru-RU" sz="2400" b="1" i="1" smtClean="0"/>
              <a:t> истинности условия</a:t>
            </a:r>
            <a:r>
              <a:rPr lang="ru-RU" sz="4000" smtClean="0"/>
              <a:t> </a:t>
            </a:r>
          </a:p>
        </p:txBody>
      </p:sp>
      <p:pic>
        <p:nvPicPr>
          <p:cNvPr id="14342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1989138"/>
            <a:ext cx="3195638" cy="3886200"/>
          </a:xfrm>
          <a:noFill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11188" y="2205038"/>
            <a:ext cx="3457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u="sng">
                <a:solidFill>
                  <a:schemeClr val="bg2"/>
                </a:solidFill>
              </a:rPr>
              <a:t>нц</a:t>
            </a:r>
            <a:endParaRPr lang="en-US" altLang="ru-RU" sz="2400" b="1" u="sng">
              <a:solidFill>
                <a:schemeClr val="bg2"/>
              </a:solidFill>
            </a:endParaRPr>
          </a:p>
          <a:p>
            <a:pPr eaLnBrk="1" hangingPunct="1"/>
            <a:r>
              <a:rPr lang="ru-RU" altLang="ru-RU" sz="2400" b="1"/>
              <a:t>Тело цикла</a:t>
            </a:r>
            <a:r>
              <a:rPr lang="en-US" altLang="ru-RU" sz="2400" b="1"/>
              <a:t> S3</a:t>
            </a:r>
            <a:endParaRPr lang="ru-RU" altLang="ru-RU" sz="2400" b="1"/>
          </a:p>
          <a:p>
            <a:pPr eaLnBrk="1" hangingPunct="1"/>
            <a:r>
              <a:rPr lang="ru-RU" altLang="ru-RU" sz="2400" b="1" u="sng">
                <a:solidFill>
                  <a:schemeClr val="bg2"/>
                </a:solidFill>
              </a:rPr>
              <a:t>кц</a:t>
            </a:r>
            <a:r>
              <a:rPr lang="ru-RU" altLang="ru-RU" sz="2400" b="1">
                <a:solidFill>
                  <a:schemeClr val="bg2"/>
                </a:solidFill>
              </a:rPr>
              <a:t>   </a:t>
            </a:r>
            <a:r>
              <a:rPr lang="ru-RU" altLang="ru-RU" sz="2400" b="1" u="sng">
                <a:solidFill>
                  <a:schemeClr val="bg2"/>
                </a:solidFill>
              </a:rPr>
              <a:t>до</a:t>
            </a:r>
            <a:r>
              <a:rPr lang="en-US" altLang="ru-RU" sz="2400" b="1"/>
              <a:t> </a:t>
            </a:r>
            <a:r>
              <a:rPr lang="ru-RU" altLang="ru-RU" sz="2400" b="1"/>
              <a:t>условие</a:t>
            </a:r>
            <a:r>
              <a:rPr lang="ru-RU" altLang="ru-RU" sz="2400"/>
              <a:t> 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55650" y="4941888"/>
            <a:ext cx="403225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Цикл, обратный циклу ПОКА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/>
              <a:t>(с предусловием)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1536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99175D-7680-413A-A36D-DBF893F90896}" type="slidenum">
              <a:rPr lang="ru-RU" altLang="ru-RU">
                <a:latin typeface="Arial Black" pitchFamily="34" charset="0"/>
              </a:rPr>
              <a:pPr eaLnBrk="1" hangingPunct="1"/>
              <a:t>15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5364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36625"/>
          </a:xfrm>
          <a:noFill/>
        </p:spPr>
        <p:txBody>
          <a:bodyPr/>
          <a:lstStyle/>
          <a:p>
            <a:pPr eaLnBrk="1" hangingPunct="1"/>
            <a:r>
              <a:rPr lang="ru-RU" altLang="ru-RU" sz="2000" i="1" smtClean="0"/>
              <a:t>Задача 3. Найти сумму натуральных нечетных чисел от 1 до </a:t>
            </a:r>
            <a:r>
              <a:rPr lang="en-US" altLang="ru-RU" sz="2000" i="1" smtClean="0"/>
              <a:t>N</a:t>
            </a:r>
            <a:r>
              <a:rPr lang="ru-RU" altLang="ru-RU" smtClean="0"/>
              <a:t> </a:t>
            </a:r>
          </a:p>
        </p:txBody>
      </p:sp>
      <p:pic>
        <p:nvPicPr>
          <p:cNvPr id="15366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1863" y="1196975"/>
            <a:ext cx="2332037" cy="5119688"/>
          </a:xfrm>
          <a:noFill/>
        </p:spPr>
      </p:pic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076700"/>
            <a:ext cx="6223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797425"/>
            <a:ext cx="6223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06363" y="1011238"/>
            <a:ext cx="382111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АЛГ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сумма (</a:t>
            </a: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цел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N , S)</a:t>
            </a:r>
            <a:endParaRPr lang="ru-RU" sz="2800"/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 АРГ 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endParaRPr lang="ru-RU" sz="2800"/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РЕЗ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endParaRPr lang="ru-RU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НАЧ</a:t>
            </a:r>
            <a:endParaRPr lang="en-US" sz="2800" u="sng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 : = 0</a:t>
            </a: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, Х:=  1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НЦ</a:t>
            </a:r>
            <a:endParaRPr lang="ru-RU" sz="2800"/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 : = S + X</a:t>
            </a:r>
            <a:endParaRPr lang="ru-RU" sz="2800"/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X:= X + 2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КЦ  ДО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КОН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1638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90A654-0F6E-4E81-BFAD-3CD3F8BEE1C6}" type="slidenum">
              <a:rPr lang="ru-RU" altLang="ru-RU">
                <a:latin typeface="Arial Black" pitchFamily="34" charset="0"/>
              </a:rPr>
              <a:pPr eaLnBrk="1" hangingPunct="1"/>
              <a:t>16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6388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5400" smtClean="0">
                <a:solidFill>
                  <a:srgbClr val="FF0000"/>
                </a:solidFill>
              </a:rPr>
              <a:t>Вопросы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38862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AutoNum type="arabicPeriod"/>
            </a:pPr>
            <a:r>
              <a:rPr lang="ru-RU" altLang="ru-RU" sz="2800" smtClean="0">
                <a:solidFill>
                  <a:schemeClr val="bg2"/>
                </a:solidFill>
              </a:rPr>
              <a:t>Назовите основные алгоритмические структуры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altLang="ru-RU" sz="2800" smtClean="0"/>
              <a:t>Какой алгоритм называют линейным?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altLang="ru-RU" sz="2800" smtClean="0">
                <a:solidFill>
                  <a:schemeClr val="bg2"/>
                </a:solidFill>
              </a:rPr>
              <a:t>Какой алгоритм называют</a:t>
            </a:r>
            <a:r>
              <a:rPr lang="ru-RU" altLang="ru-RU" sz="2800" smtClean="0"/>
              <a:t> </a:t>
            </a:r>
            <a:r>
              <a:rPr lang="ru-RU" altLang="ru-RU" sz="2800" smtClean="0">
                <a:solidFill>
                  <a:schemeClr val="bg2"/>
                </a:solidFill>
              </a:rPr>
              <a:t>разветвляющимся?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altLang="ru-RU" sz="2800" smtClean="0"/>
              <a:t>Какой алгоритм называют циклическим?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altLang="ru-RU" sz="2800" smtClean="0"/>
              <a:t>Назовите виды циклических алгоритмов.</a:t>
            </a:r>
            <a:endParaRPr lang="ru-RU" altLang="ru-RU" sz="2800" b="1" smtClean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09B412-C283-4F0C-809F-656FE28F8E3B}" type="slidenum">
              <a:rPr lang="ru-RU" altLang="ru-RU">
                <a:latin typeface="Arial Black" pitchFamily="34" charset="0"/>
              </a:rPr>
              <a:pPr eaLnBrk="1" hangingPunct="1"/>
              <a:t>17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7412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ru-RU" altLang="ru-RU" sz="2800" smtClean="0"/>
              <a:t>         </a:t>
            </a:r>
            <a:r>
              <a:rPr lang="ru-RU" altLang="ru-RU" sz="2400" b="1" smtClean="0">
                <a:solidFill>
                  <a:schemeClr val="bg2"/>
                </a:solidFill>
              </a:rPr>
              <a:t>1)Назовите алгоритмическую структуру</a:t>
            </a:r>
            <a:br>
              <a:rPr lang="ru-RU" altLang="ru-RU" sz="2400" b="1" smtClean="0">
                <a:solidFill>
                  <a:schemeClr val="bg2"/>
                </a:solidFill>
              </a:rPr>
            </a:br>
            <a:r>
              <a:rPr lang="ru-RU" altLang="ru-RU" sz="2400" b="1" smtClean="0">
                <a:solidFill>
                  <a:schemeClr val="bg2"/>
                </a:solidFill>
              </a:rPr>
              <a:t>2)Назначение структуры</a:t>
            </a:r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4191000" y="21336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2971800" y="4343400"/>
            <a:ext cx="2667000" cy="76200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8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4191000" y="3657600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2971800" y="2895600"/>
            <a:ext cx="2667000" cy="762000"/>
          </a:xfrm>
          <a:prstGeom prst="rect">
            <a:avLst/>
          </a:prstGeom>
          <a:gradFill rotWithShape="0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8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7418" name="Line 21"/>
          <p:cNvSpPr>
            <a:spLocks noChangeShapeType="1"/>
          </p:cNvSpPr>
          <p:nvPr/>
        </p:nvSpPr>
        <p:spPr bwMode="auto">
          <a:xfrm>
            <a:off x="4191000" y="51054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1843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1C4C5F-1D18-4E7B-B05A-AB04D970AA5B}" type="slidenum">
              <a:rPr lang="ru-RU" altLang="ru-RU">
                <a:latin typeface="Arial Black" pitchFamily="34" charset="0"/>
              </a:rPr>
              <a:pPr eaLnBrk="1" hangingPunct="1"/>
              <a:t>18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8436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bg2"/>
                </a:solidFill>
              </a:rPr>
              <a:t>1) Назовите алгоритмическую структуру</a:t>
            </a:r>
            <a:br>
              <a:rPr lang="ru-RU" altLang="ru-RU" sz="2800" b="1" smtClean="0">
                <a:solidFill>
                  <a:schemeClr val="bg2"/>
                </a:solidFill>
              </a:rPr>
            </a:br>
            <a:r>
              <a:rPr lang="ru-RU" altLang="ru-RU" sz="2800" b="1" smtClean="0">
                <a:solidFill>
                  <a:schemeClr val="bg2"/>
                </a:solidFill>
              </a:rPr>
              <a:t>2) Назначение структуры</a:t>
            </a:r>
          </a:p>
        </p:txBody>
      </p:sp>
      <p:sp>
        <p:nvSpPr>
          <p:cNvPr id="18438" name="Line 4"/>
          <p:cNvSpPr>
            <a:spLocks noChangeShapeType="1"/>
          </p:cNvSpPr>
          <p:nvPr/>
        </p:nvSpPr>
        <p:spPr bwMode="auto">
          <a:xfrm>
            <a:off x="4114800" y="18288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39" name="AutoShape 5"/>
          <p:cNvSpPr>
            <a:spLocks noChangeArrowheads="1"/>
          </p:cNvSpPr>
          <p:nvPr/>
        </p:nvSpPr>
        <p:spPr bwMode="auto">
          <a:xfrm>
            <a:off x="2971800" y="2438400"/>
            <a:ext cx="2209800" cy="685800"/>
          </a:xfrm>
          <a:prstGeom prst="hexagon">
            <a:avLst>
              <a:gd name="adj" fmla="val 80556"/>
              <a:gd name="vf" fmla="val 115470"/>
            </a:avLst>
          </a:prstGeom>
          <a:gradFill rotWithShape="0">
            <a:gsLst>
              <a:gs pos="0">
                <a:srgbClr val="03D4A8"/>
              </a:gs>
              <a:gs pos="12500">
                <a:srgbClr val="21D6E0"/>
              </a:gs>
              <a:gs pos="37500">
                <a:srgbClr val="0087E6"/>
              </a:gs>
              <a:gs pos="50000">
                <a:srgbClr val="005CBF"/>
              </a:gs>
              <a:gs pos="62500">
                <a:srgbClr val="0087E6"/>
              </a:gs>
              <a:gs pos="87500">
                <a:srgbClr val="21D6E0"/>
              </a:gs>
              <a:gs pos="100000">
                <a:srgbClr val="03D4A8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4114800" y="3124200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3276600" y="3810000"/>
            <a:ext cx="1752600" cy="60960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4114800" y="44196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 flipH="1">
            <a:off x="2133600" y="4953000"/>
            <a:ext cx="1981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 flipV="1">
            <a:off x="2133600" y="2743200"/>
            <a:ext cx="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2133600" y="27432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>
            <a:off x="5181600" y="27432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>
            <a:off x="5715000" y="2743200"/>
            <a:ext cx="0" cy="2209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>
            <a:off x="4419600" y="49530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4419600" y="49530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1945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2E5AC0-A699-4807-8658-6F68203344A6}" type="slidenum">
              <a:rPr lang="ru-RU" altLang="ru-RU">
                <a:latin typeface="Arial Black" pitchFamily="34" charset="0"/>
              </a:rPr>
              <a:pPr eaLnBrk="1" hangingPunct="1"/>
              <a:t>19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9460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>
            <a:off x="4114800" y="1828800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bg2"/>
                </a:solidFill>
              </a:rPr>
              <a:t>1) Назовите алгоритмическую структуру</a:t>
            </a:r>
            <a:br>
              <a:rPr lang="ru-RU" altLang="ru-RU" sz="2800" b="1" smtClean="0">
                <a:solidFill>
                  <a:schemeClr val="bg2"/>
                </a:solidFill>
              </a:rPr>
            </a:br>
            <a:r>
              <a:rPr lang="ru-RU" altLang="ru-RU" sz="2800" b="1" smtClean="0">
                <a:solidFill>
                  <a:schemeClr val="bg2"/>
                </a:solidFill>
              </a:rPr>
              <a:t>2) Назначение структуры</a:t>
            </a:r>
          </a:p>
        </p:txBody>
      </p:sp>
      <p:sp>
        <p:nvSpPr>
          <p:cNvPr id="19463" name="AutoShape 6"/>
          <p:cNvSpPr>
            <a:spLocks noChangeArrowheads="1"/>
          </p:cNvSpPr>
          <p:nvPr/>
        </p:nvSpPr>
        <p:spPr bwMode="auto">
          <a:xfrm>
            <a:off x="2895600" y="2514600"/>
            <a:ext cx="2438400" cy="1066800"/>
          </a:xfrm>
          <a:prstGeom prst="diamond">
            <a:avLst/>
          </a:prstGeom>
          <a:gradFill rotWithShape="0">
            <a:gsLst>
              <a:gs pos="0">
                <a:srgbClr val="FFFF00"/>
              </a:gs>
              <a:gs pos="50000">
                <a:srgbClr val="3333FF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 flipH="1">
            <a:off x="2133600" y="30480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 flipH="1">
            <a:off x="5257800" y="30480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>
            <a:off x="2133600" y="3048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6096000" y="3048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838200" y="3810000"/>
            <a:ext cx="2438400" cy="838200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50000">
                <a:srgbClr val="FF66FF"/>
              </a:gs>
              <a:gs pos="100000">
                <a:srgbClr val="00FF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876800" y="3810000"/>
            <a:ext cx="2438400" cy="8382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rgbClr val="FF66FF"/>
              </a:gs>
              <a:gs pos="100000">
                <a:schemeClr val="accent2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2133600" y="4648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6172200" y="4648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72" name="Line 15"/>
          <p:cNvSpPr>
            <a:spLocks noChangeShapeType="1"/>
          </p:cNvSpPr>
          <p:nvPr/>
        </p:nvSpPr>
        <p:spPr bwMode="auto">
          <a:xfrm>
            <a:off x="2133600" y="5105400"/>
            <a:ext cx="403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>
            <a:off x="4114800" y="51054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A7711A-6188-42CE-AD14-0622B371F428}" type="slidenum">
              <a:rPr lang="ru-RU" altLang="ru-RU">
                <a:latin typeface="Arial Black" pitchFamily="34" charset="0"/>
              </a:rPr>
              <a:pPr eaLnBrk="1" hangingPunct="1"/>
              <a:t>2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3300"/>
                </a:solidFill>
              </a:rPr>
              <a:t>Структура «Следование»</a:t>
            </a:r>
          </a:p>
        </p:txBody>
      </p:sp>
      <p:pic>
        <p:nvPicPr>
          <p:cNvPr id="512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2538" y="1981200"/>
            <a:ext cx="6637337" cy="3886200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048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E6E51F-887D-4064-8C29-E704643BF54C}" type="slidenum">
              <a:rPr lang="ru-RU" altLang="ru-RU">
                <a:latin typeface="Arial Black" pitchFamily="34" charset="0"/>
              </a:rPr>
              <a:pPr eaLnBrk="1" hangingPunct="1"/>
              <a:t>20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0484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bg2"/>
                </a:solidFill>
              </a:rPr>
              <a:t>1) Назовите алгоритмическую структуру</a:t>
            </a:r>
            <a:br>
              <a:rPr lang="ru-RU" altLang="ru-RU" sz="2800" b="1" smtClean="0">
                <a:solidFill>
                  <a:schemeClr val="bg2"/>
                </a:solidFill>
              </a:rPr>
            </a:br>
            <a:r>
              <a:rPr lang="ru-RU" altLang="ru-RU" sz="2800" b="1" smtClean="0">
                <a:solidFill>
                  <a:schemeClr val="bg2"/>
                </a:solidFill>
              </a:rPr>
              <a:t>2) Назначение структуры</a:t>
            </a:r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>
            <a:off x="4038600" y="19812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87" name="AutoShape 5"/>
          <p:cNvSpPr>
            <a:spLocks noChangeArrowheads="1"/>
          </p:cNvSpPr>
          <p:nvPr/>
        </p:nvSpPr>
        <p:spPr bwMode="auto">
          <a:xfrm>
            <a:off x="2971800" y="2667000"/>
            <a:ext cx="2209800" cy="1066800"/>
          </a:xfrm>
          <a:prstGeom prst="diamond">
            <a:avLst/>
          </a:prstGeom>
          <a:gradFill rotWithShape="0">
            <a:gsLst>
              <a:gs pos="0">
                <a:srgbClr val="008000"/>
              </a:gs>
              <a:gs pos="50000">
                <a:srgbClr val="66FF33"/>
              </a:gs>
              <a:gs pos="100000">
                <a:srgbClr val="008000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4038600" y="3733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89" name="Rectangle 7"/>
          <p:cNvSpPr>
            <a:spLocks noChangeArrowheads="1"/>
          </p:cNvSpPr>
          <p:nvPr/>
        </p:nvSpPr>
        <p:spPr bwMode="auto">
          <a:xfrm>
            <a:off x="2971800" y="4343400"/>
            <a:ext cx="2133600" cy="7620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Line 8"/>
          <p:cNvSpPr>
            <a:spLocks noChangeShapeType="1"/>
          </p:cNvSpPr>
          <p:nvPr/>
        </p:nvSpPr>
        <p:spPr bwMode="auto">
          <a:xfrm>
            <a:off x="4114800" y="51054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1" name="Line 9"/>
          <p:cNvSpPr>
            <a:spLocks noChangeShapeType="1"/>
          </p:cNvSpPr>
          <p:nvPr/>
        </p:nvSpPr>
        <p:spPr bwMode="auto">
          <a:xfrm>
            <a:off x="1905000" y="5486400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2" name="Line 10"/>
          <p:cNvSpPr>
            <a:spLocks noChangeShapeType="1"/>
          </p:cNvSpPr>
          <p:nvPr/>
        </p:nvSpPr>
        <p:spPr bwMode="auto">
          <a:xfrm flipV="1">
            <a:off x="1905000" y="3200400"/>
            <a:ext cx="0" cy="2286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3" name="Line 11"/>
          <p:cNvSpPr>
            <a:spLocks noChangeShapeType="1"/>
          </p:cNvSpPr>
          <p:nvPr/>
        </p:nvSpPr>
        <p:spPr bwMode="auto">
          <a:xfrm>
            <a:off x="1905000" y="3200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4" name="Line 12"/>
          <p:cNvSpPr>
            <a:spLocks noChangeShapeType="1"/>
          </p:cNvSpPr>
          <p:nvPr/>
        </p:nvSpPr>
        <p:spPr bwMode="auto">
          <a:xfrm>
            <a:off x="5105400" y="32004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>
            <a:off x="5943600" y="3200400"/>
            <a:ext cx="0" cy="2286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6" name="Line 14"/>
          <p:cNvSpPr>
            <a:spLocks noChangeShapeType="1"/>
          </p:cNvSpPr>
          <p:nvPr/>
        </p:nvSpPr>
        <p:spPr bwMode="auto">
          <a:xfrm>
            <a:off x="4343400" y="5486400"/>
            <a:ext cx="1600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97" name="Line 15"/>
          <p:cNvSpPr>
            <a:spLocks noChangeShapeType="1"/>
          </p:cNvSpPr>
          <p:nvPr/>
        </p:nvSpPr>
        <p:spPr bwMode="auto">
          <a:xfrm>
            <a:off x="4343400" y="5486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1916113"/>
            <a:ext cx="6019800" cy="2209800"/>
          </a:xfrm>
        </p:spPr>
        <p:txBody>
          <a:bodyPr/>
          <a:lstStyle/>
          <a:p>
            <a:pPr algn="ctr" eaLnBrk="1" hangingPunct="1"/>
            <a:r>
              <a:rPr lang="ru-RU" altLang="ru-RU" sz="5100" b="1" smtClean="0">
                <a:solidFill>
                  <a:srgbClr val="FFFF00"/>
                </a:solidFill>
              </a:rPr>
              <a:t>Устные задания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253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54DBA0-9D5E-46E4-8787-42E6229101BB}" type="slidenum">
              <a:rPr lang="ru-RU" altLang="ru-RU">
                <a:latin typeface="Arial Black" pitchFamily="34" charset="0"/>
              </a:rPr>
              <a:pPr eaLnBrk="1" hangingPunct="1"/>
              <a:t>22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2532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00563" y="1844675"/>
            <a:ext cx="4419600" cy="2743200"/>
          </a:xfrm>
        </p:spPr>
        <p:txBody>
          <a:bodyPr/>
          <a:lstStyle/>
          <a:p>
            <a:pPr marL="838200" indent="-838200" eaLnBrk="1" hangingPunct="1"/>
            <a:r>
              <a:rPr lang="ru-RU" altLang="ru-RU" sz="2000" smtClean="0">
                <a:solidFill>
                  <a:srgbClr val="FFFF00"/>
                </a:solidFill>
              </a:rPr>
              <a:t>          </a:t>
            </a:r>
            <a:r>
              <a:rPr lang="ru-RU" altLang="ru-RU" sz="2000" b="1" smtClean="0">
                <a:solidFill>
                  <a:srgbClr val="000099"/>
                </a:solidFill>
              </a:rPr>
              <a:t>1.Укажите тип данного алгоритма</a:t>
            </a:r>
            <a:r>
              <a:rPr lang="ru-RU" altLang="ru-RU" sz="2000" b="1" smtClean="0">
                <a:solidFill>
                  <a:srgbClr val="FFFF00"/>
                </a:solidFill>
              </a:rPr>
              <a:t> </a:t>
            </a:r>
            <a:r>
              <a:rPr lang="ru-RU" altLang="ru-RU" sz="1400" b="1" smtClean="0">
                <a:solidFill>
                  <a:srgbClr val="FFFF00"/>
                </a:solidFill>
              </a:rPr>
              <a:t/>
            </a:r>
            <a:br>
              <a:rPr lang="ru-RU" altLang="ru-RU" sz="1400" b="1" smtClean="0">
                <a:solidFill>
                  <a:srgbClr val="FFFF00"/>
                </a:solidFill>
              </a:rPr>
            </a:br>
            <a:r>
              <a:rPr lang="ru-RU" altLang="ru-RU" sz="1400" b="1" smtClean="0">
                <a:solidFill>
                  <a:srgbClr val="FFFF00"/>
                </a:solidFill>
              </a:rPr>
              <a:t/>
            </a:r>
            <a:br>
              <a:rPr lang="ru-RU" altLang="ru-RU" sz="1400" b="1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006600"/>
                </a:solidFill>
              </a:rPr>
              <a:t>2.В результате выполнения алгоритма было получено</a:t>
            </a:r>
            <a:r>
              <a:rPr lang="ru-RU" altLang="ru-RU" sz="2000" b="1" smtClean="0">
                <a:solidFill>
                  <a:srgbClr val="FFFF00"/>
                </a:solidFill>
              </a:rPr>
              <a:t> </a:t>
            </a:r>
            <a:r>
              <a:rPr lang="en-US" altLang="ru-RU" sz="2000" b="1" smtClean="0">
                <a:solidFill>
                  <a:srgbClr val="FF0066"/>
                </a:solidFill>
              </a:rPr>
              <a:t>Z=</a:t>
            </a:r>
            <a:r>
              <a:rPr lang="ru-RU" altLang="ru-RU" sz="2400" b="1" smtClean="0">
                <a:solidFill>
                  <a:srgbClr val="FF0066"/>
                </a:solidFill>
              </a:rPr>
              <a:t>6</a:t>
            </a:r>
            <a:r>
              <a:rPr lang="en-US" altLang="ru-RU" sz="2400" b="1" smtClean="0">
                <a:solidFill>
                  <a:srgbClr val="FF0066"/>
                </a:solidFill>
              </a:rPr>
              <a:t>0.</a:t>
            </a:r>
            <a:r>
              <a:rPr lang="ru-RU" altLang="ru-RU" sz="2000" b="1" smtClean="0">
                <a:solidFill>
                  <a:srgbClr val="FFFF00"/>
                </a:solidFill>
              </a:rPr>
              <a:t> </a:t>
            </a:r>
            <a:r>
              <a:rPr lang="ru-RU" altLang="ru-RU" sz="2000" b="1" smtClean="0">
                <a:solidFill>
                  <a:schemeClr val="bg2"/>
                </a:solidFill>
              </a:rPr>
              <a:t>Укажите пропущенный оператор  </a:t>
            </a:r>
            <a:br>
              <a:rPr lang="ru-RU" altLang="ru-RU" sz="2000" b="1" smtClean="0">
                <a:solidFill>
                  <a:schemeClr val="bg2"/>
                </a:solidFill>
              </a:rPr>
            </a:br>
            <a:r>
              <a:rPr lang="ru-RU" altLang="ru-RU" sz="1600" b="1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3429000" y="914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286000" y="1371600"/>
            <a:ext cx="2057400" cy="5334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FF0000"/>
                </a:solidFill>
                <a:latin typeface="Times New Roman" pitchFamily="18" charset="0"/>
              </a:rPr>
              <a:t>Х : = 6</a:t>
            </a:r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2286000" y="2286000"/>
            <a:ext cx="2057400" cy="5334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FF0000"/>
                </a:solidFill>
                <a:latin typeface="Times New Roman" pitchFamily="18" charset="0"/>
              </a:rPr>
              <a:t>Y</a:t>
            </a:r>
            <a:r>
              <a:rPr lang="ru-RU" altLang="ru-RU" sz="2400" b="1">
                <a:solidFill>
                  <a:srgbClr val="FF0000"/>
                </a:solidFill>
                <a:latin typeface="Times New Roman" pitchFamily="18" charset="0"/>
              </a:rPr>
              <a:t> : = 8</a:t>
            </a:r>
          </a:p>
        </p:txBody>
      </p:sp>
      <p:sp>
        <p:nvSpPr>
          <p:cNvPr id="22537" name="Rectangle 12"/>
          <p:cNvSpPr>
            <a:spLocks noChangeArrowheads="1"/>
          </p:cNvSpPr>
          <p:nvPr/>
        </p:nvSpPr>
        <p:spPr bwMode="auto">
          <a:xfrm>
            <a:off x="2362200" y="3276600"/>
            <a:ext cx="20574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FF0000"/>
                </a:solidFill>
                <a:latin typeface="Times New Roman" pitchFamily="18" charset="0"/>
              </a:rPr>
              <a:t>Z : = </a:t>
            </a:r>
            <a:r>
              <a:rPr lang="ru-RU" altLang="ru-RU" sz="2400" b="1">
                <a:solidFill>
                  <a:srgbClr val="FF0000"/>
                </a:solidFill>
                <a:latin typeface="Times New Roman" pitchFamily="18" charset="0"/>
              </a:rPr>
              <a:t>Х</a:t>
            </a:r>
            <a:r>
              <a:rPr lang="en-US" altLang="ru-RU" sz="2400" b="1">
                <a:solidFill>
                  <a:srgbClr val="FF0000"/>
                </a:solidFill>
                <a:latin typeface="Times New Roman" pitchFamily="18" charset="0"/>
              </a:rPr>
              <a:t>  ?  Y</a:t>
            </a:r>
            <a:endParaRPr lang="ru-RU" altLang="ru-RU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538" name="Line 13"/>
          <p:cNvSpPr>
            <a:spLocks noChangeShapeType="1"/>
          </p:cNvSpPr>
          <p:nvPr/>
        </p:nvSpPr>
        <p:spPr bwMode="auto">
          <a:xfrm>
            <a:off x="3429000" y="1905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>
            <a:off x="3429000" y="2819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40" name="Line 15"/>
          <p:cNvSpPr>
            <a:spLocks noChangeShapeType="1"/>
          </p:cNvSpPr>
          <p:nvPr/>
        </p:nvSpPr>
        <p:spPr bwMode="auto">
          <a:xfrm flipH="1">
            <a:off x="3429000" y="3810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41" name="Rectangle 16"/>
          <p:cNvSpPr>
            <a:spLocks noChangeArrowheads="1"/>
          </p:cNvSpPr>
          <p:nvPr/>
        </p:nvSpPr>
        <p:spPr bwMode="auto">
          <a:xfrm>
            <a:off x="2362200" y="4267200"/>
            <a:ext cx="2057400" cy="533400"/>
          </a:xfrm>
          <a:prstGeom prst="rect">
            <a:avLst/>
          </a:prstGeom>
          <a:gradFill rotWithShape="0">
            <a:gsLst>
              <a:gs pos="0">
                <a:srgbClr val="CC99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2400" b="1">
                <a:solidFill>
                  <a:srgbClr val="FF0000"/>
                </a:solidFill>
                <a:latin typeface="Times New Roman" pitchFamily="18" charset="0"/>
              </a:rPr>
              <a:t>Z : = Z + 1</a:t>
            </a:r>
            <a:r>
              <a:rPr lang="ru-RU" altLang="ru-RU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542" name="Line 17"/>
          <p:cNvSpPr>
            <a:spLocks noChangeShapeType="1"/>
          </p:cNvSpPr>
          <p:nvPr/>
        </p:nvSpPr>
        <p:spPr bwMode="auto">
          <a:xfrm flipH="1">
            <a:off x="3429000" y="4800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43" name="AutoShape 18"/>
          <p:cNvSpPr>
            <a:spLocks noChangeArrowheads="1"/>
          </p:cNvSpPr>
          <p:nvPr/>
        </p:nvSpPr>
        <p:spPr bwMode="auto">
          <a:xfrm>
            <a:off x="2590800" y="5181600"/>
            <a:ext cx="1752600" cy="457200"/>
          </a:xfrm>
          <a:prstGeom prst="parallelogram">
            <a:avLst>
              <a:gd name="adj" fmla="val 9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Вывод </a:t>
            </a:r>
            <a:r>
              <a:rPr lang="en-US" altLang="ru-RU" sz="2400" b="1">
                <a:solidFill>
                  <a:srgbClr val="FF0000"/>
                </a:solidFill>
                <a:latin typeface="Times New Roman" pitchFamily="18" charset="0"/>
              </a:rPr>
              <a:t>Z</a:t>
            </a:r>
            <a:r>
              <a:rPr lang="ru-RU" altLang="ru-RU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2544" name="Line 22"/>
          <p:cNvSpPr>
            <a:spLocks noChangeShapeType="1"/>
          </p:cNvSpPr>
          <p:nvPr/>
        </p:nvSpPr>
        <p:spPr bwMode="auto">
          <a:xfrm>
            <a:off x="3429000" y="5638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45" name="AutoShape 23"/>
          <p:cNvSpPr>
            <a:spLocks noChangeArrowheads="1"/>
          </p:cNvSpPr>
          <p:nvPr/>
        </p:nvSpPr>
        <p:spPr bwMode="auto">
          <a:xfrm>
            <a:off x="2438400" y="457200"/>
            <a:ext cx="1905000" cy="457200"/>
          </a:xfrm>
          <a:prstGeom prst="flowChartAlternateProcess">
            <a:avLst/>
          </a:prstGeom>
          <a:gradFill rotWithShape="0">
            <a:gsLst>
              <a:gs pos="0">
                <a:srgbClr val="99FF66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</a:rPr>
              <a:t>начало</a:t>
            </a:r>
          </a:p>
        </p:txBody>
      </p:sp>
      <p:sp>
        <p:nvSpPr>
          <p:cNvPr id="22546" name="AutoShape 25"/>
          <p:cNvSpPr>
            <a:spLocks noChangeArrowheads="1"/>
          </p:cNvSpPr>
          <p:nvPr/>
        </p:nvSpPr>
        <p:spPr bwMode="auto">
          <a:xfrm>
            <a:off x="2438400" y="6096000"/>
            <a:ext cx="1905000" cy="457200"/>
          </a:xfrm>
          <a:prstGeom prst="flowChartAlternateProcess">
            <a:avLst/>
          </a:prstGeom>
          <a:gradFill rotWithShape="0">
            <a:gsLst>
              <a:gs pos="0">
                <a:srgbClr val="99FF66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</a:rPr>
              <a:t>конец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6156325" y="5157788"/>
            <a:ext cx="2232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Ответ: умножение</a:t>
            </a:r>
          </a:p>
        </p:txBody>
      </p:sp>
      <p:sp>
        <p:nvSpPr>
          <p:cNvPr id="22548" name="Text Box 27"/>
          <p:cNvSpPr txBox="1">
            <a:spLocks noChangeArrowheads="1"/>
          </p:cNvSpPr>
          <p:nvPr/>
        </p:nvSpPr>
        <p:spPr bwMode="auto">
          <a:xfrm>
            <a:off x="5364163" y="908050"/>
            <a:ext cx="1655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2"/>
                </a:solidFill>
              </a:rPr>
              <a:t>Задача 1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  <p:bldP spid="164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355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F1ACCF-94AB-4C42-A52B-CE4D9B6DBC67}" type="slidenum">
              <a:rPr lang="ru-RU" altLang="ru-RU">
                <a:latin typeface="Arial Black" pitchFamily="34" charset="0"/>
              </a:rPr>
              <a:pPr eaLnBrk="1" hangingPunct="1"/>
              <a:t>23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3556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600" y="2743200"/>
            <a:ext cx="4343400" cy="1143000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006600"/>
                </a:solidFill>
              </a:rPr>
              <a:t>1.Укажите тип данного алгоритма</a:t>
            </a:r>
            <a:r>
              <a:rPr lang="ru-RU" altLang="ru-RU" sz="1600" smtClean="0">
                <a:solidFill>
                  <a:srgbClr val="FFFF00"/>
                </a:solidFill>
              </a:rPr>
              <a:t> </a:t>
            </a:r>
            <a:r>
              <a:rPr lang="ru-RU" altLang="ru-RU" sz="1400" smtClean="0">
                <a:solidFill>
                  <a:srgbClr val="FFFF00"/>
                </a:solidFill>
              </a:rPr>
              <a:t/>
            </a:r>
            <a:br>
              <a:rPr lang="ru-RU" altLang="ru-RU" sz="1400" smtClean="0">
                <a:solidFill>
                  <a:srgbClr val="FFFF00"/>
                </a:solidFill>
              </a:rPr>
            </a:br>
            <a:r>
              <a:rPr lang="ru-RU" altLang="ru-RU" sz="1400" smtClean="0">
                <a:solidFill>
                  <a:srgbClr val="FFFF00"/>
                </a:solidFill>
              </a:rPr>
              <a:t/>
            </a:r>
            <a:br>
              <a:rPr lang="ru-RU" altLang="ru-RU" sz="1400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FF0066"/>
                </a:solidFill>
              </a:rPr>
              <a:t>2. В результате выполнения алгоритма было получено число </a:t>
            </a:r>
            <a:r>
              <a:rPr lang="ru-RU" altLang="ru-RU" sz="2400" b="1" smtClean="0">
                <a:solidFill>
                  <a:srgbClr val="000099"/>
                </a:solidFill>
              </a:rPr>
              <a:t>40</a:t>
            </a:r>
            <a:r>
              <a:rPr lang="en-US" altLang="ru-RU" sz="2000" b="1" smtClean="0">
                <a:solidFill>
                  <a:srgbClr val="FF0066"/>
                </a:solidFill>
              </a:rPr>
              <a:t>.</a:t>
            </a:r>
            <a:r>
              <a:rPr lang="ru-RU" altLang="ru-RU" sz="2000" b="1" smtClean="0">
                <a:solidFill>
                  <a:srgbClr val="FF0066"/>
                </a:solidFill>
              </a:rPr>
              <a:t> С каким числом начал работать алгоритм</a:t>
            </a:r>
            <a:r>
              <a:rPr lang="ru-RU" altLang="ru-RU" sz="2400" b="1" smtClean="0">
                <a:solidFill>
                  <a:srgbClr val="FF0066"/>
                </a:solidFill>
              </a:rPr>
              <a:t> </a:t>
            </a:r>
            <a:br>
              <a:rPr lang="ru-RU" altLang="ru-RU" sz="2400" b="1" smtClean="0">
                <a:solidFill>
                  <a:srgbClr val="FF0066"/>
                </a:solidFill>
              </a:rPr>
            </a:br>
            <a:r>
              <a:rPr lang="ru-RU" altLang="ru-RU" sz="2400" b="1" smtClean="0">
                <a:solidFill>
                  <a:srgbClr val="FF0066"/>
                </a:solidFill>
              </a:rPr>
              <a:t/>
            </a:r>
            <a:br>
              <a:rPr lang="ru-RU" altLang="ru-RU" sz="2400" b="1" smtClean="0">
                <a:solidFill>
                  <a:srgbClr val="FF0066"/>
                </a:solidFill>
              </a:rPr>
            </a:br>
            <a:endParaRPr lang="ru-RU" altLang="ru-RU" sz="2400" b="1" smtClean="0">
              <a:solidFill>
                <a:srgbClr val="FFFF00"/>
              </a:solidFill>
            </a:endParaRPr>
          </a:p>
        </p:txBody>
      </p:sp>
      <p:sp>
        <p:nvSpPr>
          <p:cNvPr id="23558" name="AutoShape 4"/>
          <p:cNvSpPr>
            <a:spLocks noChangeArrowheads="1"/>
          </p:cNvSpPr>
          <p:nvPr/>
        </p:nvSpPr>
        <p:spPr bwMode="auto">
          <a:xfrm>
            <a:off x="1447800" y="457200"/>
            <a:ext cx="1676400" cy="3048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bg2"/>
                </a:solidFill>
                <a:latin typeface="Times New Roman" pitchFamily="18" charset="0"/>
              </a:rPr>
              <a:t>начало</a:t>
            </a:r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2286000" y="76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1447800" y="1143000"/>
            <a:ext cx="1600200" cy="457200"/>
          </a:xfrm>
          <a:prstGeom prst="parallelogram">
            <a:avLst>
              <a:gd name="adj" fmla="val 87500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Times New Roman" pitchFamily="18" charset="0"/>
              </a:rPr>
              <a:t>Ввод Х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286000" y="1600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0" y="1981200"/>
            <a:ext cx="1676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Х: = Х -3</a:t>
            </a:r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2286000" y="2590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4" name="AutoShape 13"/>
          <p:cNvSpPr>
            <a:spLocks noChangeArrowheads="1"/>
          </p:cNvSpPr>
          <p:nvPr/>
        </p:nvSpPr>
        <p:spPr bwMode="auto">
          <a:xfrm>
            <a:off x="1447800" y="2971800"/>
            <a:ext cx="1676400" cy="685800"/>
          </a:xfrm>
          <a:prstGeom prst="diamond">
            <a:avLst/>
          </a:prstGeom>
          <a:gradFill rotWithShape="0">
            <a:gsLst>
              <a:gs pos="0">
                <a:schemeClr val="accent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Х </a:t>
            </a:r>
            <a:r>
              <a:rPr lang="en-US" altLang="ru-RU" b="1">
                <a:solidFill>
                  <a:srgbClr val="FF0000"/>
                </a:solidFill>
                <a:latin typeface="Times New Roman" pitchFamily="18" charset="0"/>
              </a:rPr>
              <a:t>&gt;</a:t>
            </a:r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 25</a:t>
            </a:r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9906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>
            <a:off x="31242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>
            <a:off x="990600" y="3276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>
            <a:off x="3657600" y="3276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69" name="Rectangle 19"/>
          <p:cNvSpPr>
            <a:spLocks noChangeArrowheads="1"/>
          </p:cNvSpPr>
          <p:nvPr/>
        </p:nvSpPr>
        <p:spPr bwMode="auto">
          <a:xfrm>
            <a:off x="304800" y="3733800"/>
            <a:ext cx="15240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Х: = Х +4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2895600" y="3733800"/>
            <a:ext cx="15240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Х: = Х - 2</a:t>
            </a:r>
          </a:p>
        </p:txBody>
      </p:sp>
      <p:sp>
        <p:nvSpPr>
          <p:cNvPr id="23571" name="Line 22"/>
          <p:cNvSpPr>
            <a:spLocks noChangeShapeType="1"/>
          </p:cNvSpPr>
          <p:nvPr/>
        </p:nvSpPr>
        <p:spPr bwMode="auto">
          <a:xfrm>
            <a:off x="990600" y="4191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2" name="Line 23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3" name="Line 24"/>
          <p:cNvSpPr>
            <a:spLocks noChangeShapeType="1"/>
          </p:cNvSpPr>
          <p:nvPr/>
        </p:nvSpPr>
        <p:spPr bwMode="auto">
          <a:xfrm>
            <a:off x="990600" y="4495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4" name="Line 25"/>
          <p:cNvSpPr>
            <a:spLocks noChangeShapeType="1"/>
          </p:cNvSpPr>
          <p:nvPr/>
        </p:nvSpPr>
        <p:spPr bwMode="auto">
          <a:xfrm>
            <a:off x="2286000" y="4495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5" name="Rectangle 26"/>
          <p:cNvSpPr>
            <a:spLocks noChangeArrowheads="1"/>
          </p:cNvSpPr>
          <p:nvPr/>
        </p:nvSpPr>
        <p:spPr bwMode="auto">
          <a:xfrm>
            <a:off x="1600200" y="4800600"/>
            <a:ext cx="14478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</a:rPr>
              <a:t>Х: = Х * 2</a:t>
            </a:r>
          </a:p>
        </p:txBody>
      </p:sp>
      <p:sp>
        <p:nvSpPr>
          <p:cNvPr id="23576" name="AutoShape 28"/>
          <p:cNvSpPr>
            <a:spLocks noChangeArrowheads="1"/>
          </p:cNvSpPr>
          <p:nvPr/>
        </p:nvSpPr>
        <p:spPr bwMode="auto">
          <a:xfrm>
            <a:off x="1447800" y="5562600"/>
            <a:ext cx="1600200" cy="457200"/>
          </a:xfrm>
          <a:prstGeom prst="parallelogram">
            <a:avLst>
              <a:gd name="adj" fmla="val 87500"/>
            </a:avLst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00"/>
                </a:solidFill>
                <a:latin typeface="Times New Roman" pitchFamily="18" charset="0"/>
              </a:rPr>
              <a:t>Вывод Х</a:t>
            </a:r>
          </a:p>
        </p:txBody>
      </p:sp>
      <p:sp>
        <p:nvSpPr>
          <p:cNvPr id="23577" name="Line 29"/>
          <p:cNvSpPr>
            <a:spLocks noChangeShapeType="1"/>
          </p:cNvSpPr>
          <p:nvPr/>
        </p:nvSpPr>
        <p:spPr bwMode="auto">
          <a:xfrm>
            <a:off x="2286000" y="5181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8" name="Line 30"/>
          <p:cNvSpPr>
            <a:spLocks noChangeShapeType="1"/>
          </p:cNvSpPr>
          <p:nvPr/>
        </p:nvSpPr>
        <p:spPr bwMode="auto">
          <a:xfrm>
            <a:off x="2286000" y="6019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3579" name="AutoShape 31"/>
          <p:cNvSpPr>
            <a:spLocks noChangeArrowheads="1"/>
          </p:cNvSpPr>
          <p:nvPr/>
        </p:nvSpPr>
        <p:spPr bwMode="auto">
          <a:xfrm>
            <a:off x="1447800" y="6324600"/>
            <a:ext cx="1676400" cy="3048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bg2"/>
                </a:solidFill>
                <a:latin typeface="Times New Roman" pitchFamily="18" charset="0"/>
              </a:rPr>
              <a:t>конец</a:t>
            </a:r>
          </a:p>
        </p:txBody>
      </p:sp>
      <p:sp>
        <p:nvSpPr>
          <p:cNvPr id="23580" name="Text Box 32"/>
          <p:cNvSpPr txBox="1">
            <a:spLocks noChangeArrowheads="1"/>
          </p:cNvSpPr>
          <p:nvPr/>
        </p:nvSpPr>
        <p:spPr bwMode="auto">
          <a:xfrm>
            <a:off x="914400" y="29718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да</a:t>
            </a:r>
          </a:p>
        </p:txBody>
      </p:sp>
      <p:sp>
        <p:nvSpPr>
          <p:cNvPr id="23581" name="Text Box 33"/>
          <p:cNvSpPr txBox="1">
            <a:spLocks noChangeArrowheads="1"/>
          </p:cNvSpPr>
          <p:nvPr/>
        </p:nvSpPr>
        <p:spPr bwMode="auto">
          <a:xfrm>
            <a:off x="2971800" y="29718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1400" b="1">
              <a:latin typeface="Times New Roman" pitchFamily="18" charset="0"/>
            </a:endParaRPr>
          </a:p>
        </p:txBody>
      </p:sp>
      <p:sp>
        <p:nvSpPr>
          <p:cNvPr id="23582" name="Text Box 34"/>
          <p:cNvSpPr txBox="1">
            <a:spLocks noChangeArrowheads="1"/>
          </p:cNvSpPr>
          <p:nvPr/>
        </p:nvSpPr>
        <p:spPr bwMode="auto">
          <a:xfrm>
            <a:off x="2971800" y="29718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нет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219700" y="5300663"/>
            <a:ext cx="2665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Ответ: Х=25</a:t>
            </a:r>
          </a:p>
        </p:txBody>
      </p:sp>
      <p:sp>
        <p:nvSpPr>
          <p:cNvPr id="23584" name="Text Box 36"/>
          <p:cNvSpPr txBox="1">
            <a:spLocks noChangeArrowheads="1"/>
          </p:cNvSpPr>
          <p:nvPr/>
        </p:nvSpPr>
        <p:spPr bwMode="auto">
          <a:xfrm>
            <a:off x="4787900" y="981075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2"/>
                </a:solidFill>
              </a:rPr>
              <a:t>Задача 2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457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1DA77D-DAC2-4675-B342-65B8763134CF}" type="slidenum">
              <a:rPr lang="ru-RU" altLang="ru-RU">
                <a:latin typeface="Arial Black" pitchFamily="34" charset="0"/>
              </a:rPr>
              <a:pPr eaLnBrk="1" hangingPunct="1"/>
              <a:t>24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4580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4663" y="1412875"/>
            <a:ext cx="4114800" cy="2209800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660066"/>
                </a:solidFill>
              </a:rPr>
              <a:t>1. Укажите тип данного алгоритма</a:t>
            </a:r>
            <a:r>
              <a:rPr lang="ru-RU" altLang="ru-RU" sz="2000" b="1" smtClean="0">
                <a:solidFill>
                  <a:srgbClr val="FFFF00"/>
                </a:solidFill>
              </a:rPr>
              <a:t/>
            </a:r>
            <a:br>
              <a:rPr lang="ru-RU" altLang="ru-RU" sz="2000" b="1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FFFF00"/>
                </a:solidFill>
              </a:rPr>
              <a:t/>
            </a:r>
            <a:br>
              <a:rPr lang="ru-RU" altLang="ru-RU" sz="2000" b="1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FF3300"/>
                </a:solidFill>
              </a:rPr>
              <a:t>2. Введено число </a:t>
            </a:r>
            <a:r>
              <a:rPr lang="ru-RU" altLang="ru-RU" sz="2400" b="1" smtClean="0">
                <a:solidFill>
                  <a:srgbClr val="000099"/>
                </a:solidFill>
              </a:rPr>
              <a:t>1</a:t>
            </a:r>
            <a:r>
              <a:rPr lang="ru-RU" altLang="ru-RU" sz="2000" b="1" smtClean="0">
                <a:solidFill>
                  <a:srgbClr val="FF3300"/>
                </a:solidFill>
              </a:rPr>
              <a:t>. Выполните алгоритм и дайте ответ</a:t>
            </a:r>
            <a:r>
              <a:rPr lang="ru-RU" altLang="ru-RU" sz="2000" smtClean="0">
                <a:solidFill>
                  <a:srgbClr val="FFFF00"/>
                </a:solidFill>
              </a:rPr>
              <a:t> </a:t>
            </a:r>
            <a:endParaRPr lang="ru-RU" altLang="ru-RU" sz="1600" smtClean="0">
              <a:solidFill>
                <a:srgbClr val="FFFF00"/>
              </a:solidFill>
            </a:endParaRPr>
          </a:p>
        </p:txBody>
      </p:sp>
      <p:sp>
        <p:nvSpPr>
          <p:cNvPr id="24582" name="AutoShape 4"/>
          <p:cNvSpPr>
            <a:spLocks noChangeArrowheads="1"/>
          </p:cNvSpPr>
          <p:nvPr/>
        </p:nvSpPr>
        <p:spPr bwMode="auto">
          <a:xfrm>
            <a:off x="1447800" y="228600"/>
            <a:ext cx="1295400" cy="304800"/>
          </a:xfrm>
          <a:prstGeom prst="flowChartAlternateProcess">
            <a:avLst/>
          </a:prstGeom>
          <a:gradFill rotWithShape="0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начало</a:t>
            </a:r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>
            <a:off x="2133600" y="533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84" name="AutoShape 7" descr="Почтовая бумага"/>
          <p:cNvSpPr>
            <a:spLocks noChangeArrowheads="1"/>
          </p:cNvSpPr>
          <p:nvPr/>
        </p:nvSpPr>
        <p:spPr bwMode="auto">
          <a:xfrm>
            <a:off x="1371600" y="838200"/>
            <a:ext cx="1371600" cy="381000"/>
          </a:xfrm>
          <a:prstGeom prst="flowChartInputOutpu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Ввод Х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133600" y="1219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371600" y="1524000"/>
            <a:ext cx="15240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Х : = 2*Х +3</a:t>
            </a:r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>
            <a:off x="2133600" y="1905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88" name="AutoShape 13"/>
          <p:cNvSpPr>
            <a:spLocks noChangeArrowheads="1"/>
          </p:cNvSpPr>
          <p:nvPr/>
        </p:nvSpPr>
        <p:spPr bwMode="auto">
          <a:xfrm>
            <a:off x="1447800" y="2286000"/>
            <a:ext cx="1371600" cy="685800"/>
          </a:xfrm>
          <a:prstGeom prst="flowChartDecision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Х</a:t>
            </a:r>
            <a:r>
              <a:rPr lang="en-US" altLang="ru-RU" b="1">
                <a:solidFill>
                  <a:srgbClr val="000099"/>
                </a:solidFill>
                <a:latin typeface="Times New Roman" pitchFamily="18" charset="0"/>
              </a:rPr>
              <a:t> &lt; 40</a:t>
            </a:r>
            <a:endParaRPr lang="ru-RU" altLang="ru-RU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2133600" y="2971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0" name="Rectangle 18" descr="Букет"/>
          <p:cNvSpPr>
            <a:spLocks noChangeArrowheads="1"/>
          </p:cNvSpPr>
          <p:nvPr/>
        </p:nvSpPr>
        <p:spPr bwMode="auto">
          <a:xfrm>
            <a:off x="1371600" y="3429000"/>
            <a:ext cx="1524000" cy="3810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Х : = Х +10</a:t>
            </a:r>
          </a:p>
        </p:txBody>
      </p:sp>
      <p:sp>
        <p:nvSpPr>
          <p:cNvPr id="24591" name="Line 21"/>
          <p:cNvSpPr>
            <a:spLocks noChangeShapeType="1"/>
          </p:cNvSpPr>
          <p:nvPr/>
        </p:nvSpPr>
        <p:spPr bwMode="auto">
          <a:xfrm>
            <a:off x="2124075" y="37893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2" name="Line 22"/>
          <p:cNvSpPr>
            <a:spLocks noChangeShapeType="1"/>
          </p:cNvSpPr>
          <p:nvPr/>
        </p:nvSpPr>
        <p:spPr bwMode="auto">
          <a:xfrm flipH="1">
            <a:off x="755650" y="443706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3" name="Line 23"/>
          <p:cNvSpPr>
            <a:spLocks noChangeShapeType="1"/>
          </p:cNvSpPr>
          <p:nvPr/>
        </p:nvSpPr>
        <p:spPr bwMode="auto">
          <a:xfrm flipV="1">
            <a:off x="755650" y="2590800"/>
            <a:ext cx="6350" cy="184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4" name="Line 24"/>
          <p:cNvSpPr>
            <a:spLocks noChangeShapeType="1"/>
          </p:cNvSpPr>
          <p:nvPr/>
        </p:nvSpPr>
        <p:spPr bwMode="auto">
          <a:xfrm>
            <a:off x="762000" y="2590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5" name="Line 25"/>
          <p:cNvSpPr>
            <a:spLocks noChangeShapeType="1"/>
          </p:cNvSpPr>
          <p:nvPr/>
        </p:nvSpPr>
        <p:spPr bwMode="auto">
          <a:xfrm>
            <a:off x="2819400" y="2590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6" name="Line 26"/>
          <p:cNvSpPr>
            <a:spLocks noChangeShapeType="1"/>
          </p:cNvSpPr>
          <p:nvPr/>
        </p:nvSpPr>
        <p:spPr bwMode="auto">
          <a:xfrm>
            <a:off x="3429000" y="2590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7" name="Line 27"/>
          <p:cNvSpPr>
            <a:spLocks noChangeShapeType="1"/>
          </p:cNvSpPr>
          <p:nvPr/>
        </p:nvSpPr>
        <p:spPr bwMode="auto">
          <a:xfrm>
            <a:off x="2286000" y="4953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8" name="Line 28"/>
          <p:cNvSpPr>
            <a:spLocks noChangeShapeType="1"/>
          </p:cNvSpPr>
          <p:nvPr/>
        </p:nvSpPr>
        <p:spPr bwMode="auto">
          <a:xfrm>
            <a:off x="2286000" y="4953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599" name="AutoShape 29" descr="Почтовая бумага"/>
          <p:cNvSpPr>
            <a:spLocks noChangeArrowheads="1"/>
          </p:cNvSpPr>
          <p:nvPr/>
        </p:nvSpPr>
        <p:spPr bwMode="auto">
          <a:xfrm>
            <a:off x="1600200" y="5334000"/>
            <a:ext cx="1371600" cy="381000"/>
          </a:xfrm>
          <a:prstGeom prst="flowChartInputOutpu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Вывод Х</a:t>
            </a:r>
          </a:p>
        </p:txBody>
      </p:sp>
      <p:sp>
        <p:nvSpPr>
          <p:cNvPr id="24600" name="Line 30"/>
          <p:cNvSpPr>
            <a:spLocks noChangeShapeType="1"/>
          </p:cNvSpPr>
          <p:nvPr/>
        </p:nvSpPr>
        <p:spPr bwMode="auto">
          <a:xfrm>
            <a:off x="2286000" y="5715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601" name="AutoShape 31"/>
          <p:cNvSpPr>
            <a:spLocks noChangeArrowheads="1"/>
          </p:cNvSpPr>
          <p:nvPr/>
        </p:nvSpPr>
        <p:spPr bwMode="auto">
          <a:xfrm>
            <a:off x="1752600" y="6096000"/>
            <a:ext cx="1295400" cy="304800"/>
          </a:xfrm>
          <a:prstGeom prst="flowChartAlternateProcess">
            <a:avLst/>
          </a:prstGeom>
          <a:gradFill rotWithShape="0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конец</a:t>
            </a:r>
          </a:p>
        </p:txBody>
      </p:sp>
      <p:sp>
        <p:nvSpPr>
          <p:cNvPr id="24602" name="Text Box 32"/>
          <p:cNvSpPr txBox="1">
            <a:spLocks noChangeArrowheads="1"/>
          </p:cNvSpPr>
          <p:nvPr/>
        </p:nvSpPr>
        <p:spPr bwMode="auto">
          <a:xfrm>
            <a:off x="2209800" y="3200400"/>
            <a:ext cx="762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да</a:t>
            </a:r>
          </a:p>
        </p:txBody>
      </p:sp>
      <p:sp>
        <p:nvSpPr>
          <p:cNvPr id="24603" name="Text Box 33"/>
          <p:cNvSpPr txBox="1">
            <a:spLocks noChangeArrowheads="1"/>
          </p:cNvSpPr>
          <p:nvPr/>
        </p:nvSpPr>
        <p:spPr bwMode="auto">
          <a:xfrm>
            <a:off x="2667000" y="22860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нет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4932363" y="4797425"/>
            <a:ext cx="2665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Ответ: Х=45</a:t>
            </a:r>
          </a:p>
        </p:txBody>
      </p:sp>
      <p:sp>
        <p:nvSpPr>
          <p:cNvPr id="24605" name="Text Box 35"/>
          <p:cNvSpPr txBox="1">
            <a:spLocks noChangeArrowheads="1"/>
          </p:cNvSpPr>
          <p:nvPr/>
        </p:nvSpPr>
        <p:spPr bwMode="auto">
          <a:xfrm>
            <a:off x="4356100" y="620713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2"/>
                </a:solidFill>
              </a:rPr>
              <a:t>Задача 3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560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D6C120-E502-4813-B830-7D41797B0872}" type="slidenum">
              <a:rPr lang="ru-RU" altLang="ru-RU">
                <a:latin typeface="Arial Black" pitchFamily="34" charset="0"/>
              </a:rPr>
              <a:pPr eaLnBrk="1" hangingPunct="1"/>
              <a:t>25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5604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9338" y="2276475"/>
            <a:ext cx="3581400" cy="1143000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000099"/>
                </a:solidFill>
              </a:rPr>
              <a:t>1. Укажите тип данного алгоритма</a:t>
            </a:r>
            <a:r>
              <a:rPr lang="ru-RU" altLang="ru-RU" sz="2000" b="1" smtClean="0">
                <a:solidFill>
                  <a:srgbClr val="FFFF00"/>
                </a:solidFill>
              </a:rPr>
              <a:t/>
            </a:r>
            <a:br>
              <a:rPr lang="ru-RU" altLang="ru-RU" sz="2000" b="1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FFFF00"/>
                </a:solidFill>
              </a:rPr>
              <a:t/>
            </a:r>
            <a:br>
              <a:rPr lang="ru-RU" altLang="ru-RU" sz="2000" b="1" smtClean="0">
                <a:solidFill>
                  <a:srgbClr val="FFFF00"/>
                </a:solidFill>
              </a:rPr>
            </a:br>
            <a:r>
              <a:rPr lang="ru-RU" altLang="ru-RU" sz="2000" b="1" smtClean="0">
                <a:solidFill>
                  <a:srgbClr val="FF0066"/>
                </a:solidFill>
              </a:rPr>
              <a:t>2. Введено число </a:t>
            </a:r>
            <a:r>
              <a:rPr lang="ru-RU" altLang="ru-RU" sz="2400" b="1" smtClean="0">
                <a:solidFill>
                  <a:schemeClr val="bg2"/>
                </a:solidFill>
              </a:rPr>
              <a:t>20</a:t>
            </a:r>
            <a:r>
              <a:rPr lang="ru-RU" altLang="ru-RU" sz="2000" b="1" smtClean="0">
                <a:solidFill>
                  <a:schemeClr val="bg2"/>
                </a:solidFill>
              </a:rPr>
              <a:t>.</a:t>
            </a:r>
            <a:r>
              <a:rPr lang="ru-RU" altLang="ru-RU" sz="2000" b="1" smtClean="0">
                <a:solidFill>
                  <a:srgbClr val="FF0066"/>
                </a:solidFill>
              </a:rPr>
              <a:t> Выполните алгоритм и дайте ответ</a:t>
            </a:r>
            <a:r>
              <a:rPr lang="ru-RU" altLang="ru-RU" sz="2400" b="1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5606" name="AutoShape 4"/>
          <p:cNvSpPr>
            <a:spLocks noChangeArrowheads="1"/>
          </p:cNvSpPr>
          <p:nvPr/>
        </p:nvSpPr>
        <p:spPr bwMode="auto">
          <a:xfrm>
            <a:off x="1447800" y="381000"/>
            <a:ext cx="1600200" cy="304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начало</a:t>
            </a:r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2209800" y="685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1371600" y="1066800"/>
            <a:ext cx="1600200" cy="381000"/>
          </a:xfrm>
          <a:prstGeom prst="flowChartInputOutpu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tx2"/>
                </a:solidFill>
                <a:latin typeface="Times New Roman" pitchFamily="18" charset="0"/>
              </a:rPr>
              <a:t>Ввод </a:t>
            </a:r>
            <a:r>
              <a:rPr lang="en-US" altLang="ru-RU" b="1">
                <a:solidFill>
                  <a:schemeClr val="tx2"/>
                </a:solidFill>
                <a:latin typeface="Times New Roman" pitchFamily="18" charset="0"/>
              </a:rPr>
              <a:t>N</a:t>
            </a:r>
            <a:endParaRPr lang="ru-RU" altLang="ru-RU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2209800" y="1447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371600" y="1828800"/>
            <a:ext cx="1524000" cy="381000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b="1">
                <a:solidFill>
                  <a:srgbClr val="000099"/>
                </a:solidFill>
                <a:latin typeface="Times New Roman" pitchFamily="18" charset="0"/>
              </a:rPr>
              <a:t>S : = 0</a:t>
            </a:r>
            <a:endParaRPr lang="ru-RU" altLang="ru-RU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2209800" y="2209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2" name="AutoShape 14"/>
          <p:cNvSpPr>
            <a:spLocks noChangeArrowheads="1"/>
          </p:cNvSpPr>
          <p:nvPr/>
        </p:nvSpPr>
        <p:spPr bwMode="auto">
          <a:xfrm>
            <a:off x="1219200" y="2590800"/>
            <a:ext cx="1905000" cy="533400"/>
          </a:xfrm>
          <a:prstGeom prst="flowChartPreparation">
            <a:avLst/>
          </a:prstGeom>
          <a:gradFill rotWithShape="0">
            <a:gsLst>
              <a:gs pos="0">
                <a:srgbClr val="99FF66"/>
              </a:gs>
              <a:gs pos="50000">
                <a:srgbClr val="FFFF99"/>
              </a:gs>
              <a:gs pos="100000">
                <a:srgbClr val="99FF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b="1">
                <a:solidFill>
                  <a:srgbClr val="000099"/>
                </a:solidFill>
                <a:latin typeface="Times New Roman" pitchFamily="18" charset="0"/>
              </a:rPr>
              <a:t>X=1,N </a:t>
            </a:r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шаг 5</a:t>
            </a:r>
          </a:p>
        </p:txBody>
      </p:sp>
      <p:sp>
        <p:nvSpPr>
          <p:cNvPr id="25613" name="Line 16"/>
          <p:cNvSpPr>
            <a:spLocks noChangeShapeType="1"/>
          </p:cNvSpPr>
          <p:nvPr/>
        </p:nvSpPr>
        <p:spPr bwMode="auto">
          <a:xfrm>
            <a:off x="2209800" y="3124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4" name="Rectangle 17"/>
          <p:cNvSpPr>
            <a:spLocks noChangeArrowheads="1"/>
          </p:cNvSpPr>
          <p:nvPr/>
        </p:nvSpPr>
        <p:spPr bwMode="auto">
          <a:xfrm>
            <a:off x="1524000" y="3505200"/>
            <a:ext cx="14478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b="1">
                <a:solidFill>
                  <a:srgbClr val="000099"/>
                </a:solidFill>
                <a:latin typeface="Times New Roman" pitchFamily="18" charset="0"/>
              </a:rPr>
              <a:t>S : = S + X</a:t>
            </a:r>
            <a:endParaRPr lang="ru-RU" altLang="ru-RU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25615" name="Line 19"/>
          <p:cNvSpPr>
            <a:spLocks noChangeShapeType="1"/>
          </p:cNvSpPr>
          <p:nvPr/>
        </p:nv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6" name="Line 20"/>
          <p:cNvSpPr>
            <a:spLocks noChangeShapeType="1"/>
          </p:cNvSpPr>
          <p:nvPr/>
        </p:nvSpPr>
        <p:spPr bwMode="auto">
          <a:xfrm>
            <a:off x="609600" y="43434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7" name="Line 21"/>
          <p:cNvSpPr>
            <a:spLocks noChangeShapeType="1"/>
          </p:cNvSpPr>
          <p:nvPr/>
        </p:nvSpPr>
        <p:spPr bwMode="auto">
          <a:xfrm>
            <a:off x="609600" y="28194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8" name="Line 22"/>
          <p:cNvSpPr>
            <a:spLocks noChangeShapeType="1"/>
          </p:cNvSpPr>
          <p:nvPr/>
        </p:nvSpPr>
        <p:spPr bwMode="auto">
          <a:xfrm>
            <a:off x="609600" y="2819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19" name="Line 23"/>
          <p:cNvSpPr>
            <a:spLocks noChangeShapeType="1"/>
          </p:cNvSpPr>
          <p:nvPr/>
        </p:nvSpPr>
        <p:spPr bwMode="auto">
          <a:xfrm>
            <a:off x="3124200" y="2819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0" name="Line 24"/>
          <p:cNvSpPr>
            <a:spLocks noChangeShapeType="1"/>
          </p:cNvSpPr>
          <p:nvPr/>
        </p:nvSpPr>
        <p:spPr bwMode="auto">
          <a:xfrm>
            <a:off x="3581400" y="28194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1" name="Line 25"/>
          <p:cNvSpPr>
            <a:spLocks noChangeShapeType="1"/>
          </p:cNvSpPr>
          <p:nvPr/>
        </p:nvSpPr>
        <p:spPr bwMode="auto">
          <a:xfrm>
            <a:off x="2438400" y="4343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2" name="Line 26"/>
          <p:cNvSpPr>
            <a:spLocks noChangeShapeType="1"/>
          </p:cNvSpPr>
          <p:nvPr/>
        </p:nvSpPr>
        <p:spPr bwMode="auto">
          <a:xfrm>
            <a:off x="2438400" y="4343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3" name="AutoShape 27"/>
          <p:cNvSpPr>
            <a:spLocks noChangeArrowheads="1"/>
          </p:cNvSpPr>
          <p:nvPr/>
        </p:nvSpPr>
        <p:spPr bwMode="auto">
          <a:xfrm>
            <a:off x="1600200" y="4724400"/>
            <a:ext cx="1600200" cy="381000"/>
          </a:xfrm>
          <a:prstGeom prst="flowChartInputOutpu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chemeClr val="tx2"/>
                </a:solidFill>
                <a:latin typeface="Times New Roman" pitchFamily="18" charset="0"/>
              </a:rPr>
              <a:t>Вывод </a:t>
            </a:r>
            <a:r>
              <a:rPr lang="en-US" altLang="ru-RU" b="1">
                <a:solidFill>
                  <a:schemeClr val="tx2"/>
                </a:solidFill>
                <a:latin typeface="Times New Roman" pitchFamily="18" charset="0"/>
              </a:rPr>
              <a:t>S</a:t>
            </a:r>
            <a:endParaRPr lang="ru-RU" altLang="ru-RU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5624" name="Line 28"/>
          <p:cNvSpPr>
            <a:spLocks noChangeShapeType="1"/>
          </p:cNvSpPr>
          <p:nvPr/>
        </p:nvSpPr>
        <p:spPr bwMode="auto">
          <a:xfrm>
            <a:off x="2438400" y="5105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25" name="AutoShape 29"/>
          <p:cNvSpPr>
            <a:spLocks noChangeArrowheads="1"/>
          </p:cNvSpPr>
          <p:nvPr/>
        </p:nvSpPr>
        <p:spPr bwMode="auto">
          <a:xfrm>
            <a:off x="1676400" y="5486400"/>
            <a:ext cx="1600200" cy="304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0099"/>
                </a:solidFill>
                <a:latin typeface="Times New Roman" pitchFamily="18" charset="0"/>
              </a:rPr>
              <a:t>конец</a:t>
            </a:r>
          </a:p>
        </p:txBody>
      </p:sp>
      <p:sp>
        <p:nvSpPr>
          <p:cNvPr id="25626" name="Text Box 30"/>
          <p:cNvSpPr txBox="1">
            <a:spLocks noChangeArrowheads="1"/>
          </p:cNvSpPr>
          <p:nvPr/>
        </p:nvSpPr>
        <p:spPr bwMode="auto">
          <a:xfrm>
            <a:off x="5076825" y="908050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>
                <a:solidFill>
                  <a:schemeClr val="bg2"/>
                </a:solidFill>
              </a:rPr>
              <a:t>Задача 4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292725" y="4797425"/>
            <a:ext cx="2665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Ответ: Х=34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/>
      <p:bldP spid="1948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2420938"/>
            <a:ext cx="8001000" cy="1143000"/>
          </a:xfrm>
        </p:spPr>
        <p:txBody>
          <a:bodyPr/>
          <a:lstStyle/>
          <a:p>
            <a:pPr eaLnBrk="1" hangingPunct="1"/>
            <a:r>
              <a:rPr lang="ru-RU" altLang="ru-RU" sz="4300" b="1" smtClean="0">
                <a:solidFill>
                  <a:srgbClr val="FFFF00"/>
                </a:solidFill>
              </a:rPr>
              <a:t>ПОСТРОЙ БЛОК - СХЕМУ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765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72C271-7312-483C-AA53-610CC677B47C}" type="slidenum">
              <a:rPr lang="ru-RU" altLang="ru-RU">
                <a:latin typeface="Arial Black" pitchFamily="34" charset="0"/>
              </a:rPr>
              <a:pPr eaLnBrk="1" hangingPunct="1"/>
              <a:t>27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7652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99"/>
                </a:solidFill>
              </a:rPr>
              <a:t>Задача № 5.</a:t>
            </a:r>
            <a:r>
              <a:rPr lang="ru-RU" altLang="ru-RU" sz="2800" b="1" smtClean="0">
                <a:solidFill>
                  <a:srgbClr val="FF0066"/>
                </a:solidFill>
              </a:rPr>
              <a:t>       </a:t>
            </a:r>
            <a:endParaRPr lang="ru-RU" altLang="ru-RU" sz="2800" b="1" smtClean="0">
              <a:solidFill>
                <a:srgbClr val="FFFF00"/>
              </a:solidFill>
            </a:endParaRP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772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u="sng" smtClean="0"/>
              <a:t>АЛГ</a:t>
            </a:r>
            <a:r>
              <a:rPr lang="ru-RU" altLang="ru-RU" smtClean="0"/>
              <a:t> площадь (</a:t>
            </a:r>
            <a:r>
              <a:rPr lang="ru-RU" altLang="ru-RU" u="sng" smtClean="0"/>
              <a:t>цел</a:t>
            </a:r>
            <a:r>
              <a:rPr lang="ru-RU" altLang="ru-RU" smtClean="0"/>
              <a:t> </a:t>
            </a:r>
            <a:r>
              <a:rPr lang="en-US" altLang="ru-RU" smtClean="0">
                <a:solidFill>
                  <a:srgbClr val="000099"/>
                </a:solidFill>
              </a:rPr>
              <a:t>X</a:t>
            </a:r>
            <a:r>
              <a:rPr lang="ru-RU" altLang="ru-RU" smtClean="0"/>
              <a:t> </a:t>
            </a:r>
            <a:r>
              <a:rPr lang="en-US" altLang="ru-RU" smtClean="0"/>
              <a:t>,</a:t>
            </a:r>
            <a:r>
              <a:rPr lang="ru-RU" altLang="ru-RU" smtClean="0"/>
              <a:t> </a:t>
            </a:r>
            <a:r>
              <a:rPr lang="en-US" altLang="ru-RU" smtClean="0">
                <a:solidFill>
                  <a:srgbClr val="000099"/>
                </a:solidFill>
              </a:rPr>
              <a:t>Y</a:t>
            </a:r>
            <a:r>
              <a:rPr lang="en-US" altLang="ru-RU" smtClean="0"/>
              <a:t>,</a:t>
            </a:r>
            <a:r>
              <a:rPr lang="ru-RU" altLang="ru-RU" smtClean="0"/>
              <a:t> </a:t>
            </a:r>
            <a:r>
              <a:rPr lang="ru-RU" altLang="ru-RU" u="sng" smtClean="0"/>
              <a:t>вещ</a:t>
            </a:r>
            <a:r>
              <a:rPr lang="en-US" altLang="ru-RU" smtClean="0"/>
              <a:t> </a:t>
            </a:r>
            <a:r>
              <a:rPr lang="en-US" altLang="ru-RU" smtClean="0">
                <a:solidFill>
                  <a:srgbClr val="000099"/>
                </a:solidFill>
              </a:rPr>
              <a:t>S</a:t>
            </a:r>
            <a:r>
              <a:rPr lang="en-US" altLang="ru-RU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  </a:t>
            </a:r>
            <a:r>
              <a:rPr lang="ru-RU" altLang="ru-RU" u="sng" smtClean="0"/>
              <a:t> АРГ </a:t>
            </a:r>
            <a:r>
              <a:rPr lang="ru-RU" altLang="ru-RU" smtClean="0"/>
              <a:t> </a:t>
            </a:r>
            <a:r>
              <a:rPr lang="en-US" altLang="ru-RU" smtClean="0">
                <a:solidFill>
                  <a:srgbClr val="000099"/>
                </a:solidFill>
              </a:rPr>
              <a:t>X</a:t>
            </a:r>
            <a:r>
              <a:rPr lang="ru-RU" altLang="ru-RU" smtClean="0">
                <a:solidFill>
                  <a:srgbClr val="000099"/>
                </a:solidFill>
              </a:rPr>
              <a:t> </a:t>
            </a:r>
            <a:r>
              <a:rPr lang="en-US" altLang="ru-RU" smtClean="0">
                <a:solidFill>
                  <a:srgbClr val="000099"/>
                </a:solidFill>
              </a:rPr>
              <a:t>,</a:t>
            </a:r>
            <a:r>
              <a:rPr lang="ru-RU" altLang="ru-RU" smtClean="0">
                <a:solidFill>
                  <a:srgbClr val="000099"/>
                </a:solidFill>
              </a:rPr>
              <a:t> </a:t>
            </a:r>
            <a:r>
              <a:rPr lang="en-US" altLang="ru-RU" smtClean="0">
                <a:solidFill>
                  <a:srgbClr val="000099"/>
                </a:solidFill>
              </a:rPr>
              <a:t>Y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   </a:t>
            </a:r>
            <a:r>
              <a:rPr lang="ru-RU" altLang="ru-RU" u="sng" smtClean="0"/>
              <a:t>РЕЗ</a:t>
            </a:r>
            <a:r>
              <a:rPr lang="ru-RU" altLang="ru-RU" smtClean="0"/>
              <a:t>  </a:t>
            </a:r>
            <a:r>
              <a:rPr lang="en-US" altLang="ru-RU" smtClean="0">
                <a:solidFill>
                  <a:srgbClr val="000099"/>
                </a:solidFill>
              </a:rPr>
              <a:t>S</a:t>
            </a:r>
            <a:endParaRPr lang="ru-RU" altLang="ru-RU" smtClean="0">
              <a:solidFill>
                <a:srgbClr val="0000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u="sng" smtClean="0"/>
              <a:t>НАЧ</a:t>
            </a:r>
            <a:endParaRPr lang="en-US" altLang="ru-RU" u="sng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  </a:t>
            </a:r>
            <a:r>
              <a:rPr lang="en-US" altLang="ru-RU" b="1" smtClean="0"/>
              <a:t>S : = X * Y</a:t>
            </a:r>
            <a:r>
              <a:rPr lang="ru-RU" altLang="ru-RU" b="1" smtClean="0"/>
              <a:t> / 2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u="sng" smtClean="0"/>
              <a:t>КОН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867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86ADEC-B8CB-4C66-A9BF-222BD8CCE943}" type="slidenum">
              <a:rPr lang="ru-RU" altLang="ru-RU">
                <a:latin typeface="Arial Black" pitchFamily="34" charset="0"/>
              </a:rPr>
              <a:pPr eaLnBrk="1" hangingPunct="1"/>
              <a:t>28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8676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0099"/>
                </a:solidFill>
              </a:rPr>
              <a:t>Задача № 6</a:t>
            </a:r>
            <a:endParaRPr lang="ru-RU" altLang="ru-RU" sz="3200" b="1" smtClean="0">
              <a:solidFill>
                <a:srgbClr val="FFFF00"/>
              </a:solidFill>
            </a:endParaRPr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АЛГ</a:t>
            </a:r>
            <a:r>
              <a:rPr lang="ru-RU" altLang="ru-RU" sz="2800" smtClean="0"/>
              <a:t> сумма (</a:t>
            </a:r>
            <a:r>
              <a:rPr lang="ru-RU" altLang="ru-RU" sz="2800" u="sng" smtClean="0"/>
              <a:t>цел</a:t>
            </a:r>
            <a:r>
              <a:rPr lang="ru-RU" altLang="ru-RU" sz="2800" smtClean="0"/>
              <a:t> </a:t>
            </a:r>
            <a:r>
              <a:rPr lang="en-US" altLang="ru-RU" sz="2800" smtClean="0">
                <a:solidFill>
                  <a:srgbClr val="000099"/>
                </a:solidFill>
              </a:rPr>
              <a:t>N</a:t>
            </a:r>
            <a:r>
              <a:rPr lang="en-US" altLang="ru-RU" sz="2800" smtClean="0"/>
              <a:t> , </a:t>
            </a:r>
            <a:r>
              <a:rPr lang="en-US" altLang="ru-RU" sz="2800" smtClean="0">
                <a:solidFill>
                  <a:srgbClr val="000099"/>
                </a:solidFill>
              </a:rPr>
              <a:t>S</a:t>
            </a:r>
            <a:r>
              <a:rPr lang="en-US" altLang="ru-RU" sz="28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800" u="sng" smtClean="0"/>
              <a:t> АРГ </a:t>
            </a:r>
            <a:r>
              <a:rPr lang="ru-RU" altLang="ru-RU" sz="2800" smtClean="0"/>
              <a:t> </a:t>
            </a:r>
            <a:r>
              <a:rPr lang="en-US" altLang="ru-RU" sz="2800" smtClean="0">
                <a:solidFill>
                  <a:srgbClr val="000099"/>
                </a:solidFill>
              </a:rPr>
              <a:t>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 </a:t>
            </a:r>
            <a:r>
              <a:rPr lang="ru-RU" altLang="ru-RU" sz="2800" u="sng" smtClean="0"/>
              <a:t>РЕЗ</a:t>
            </a:r>
            <a:r>
              <a:rPr lang="ru-RU" altLang="ru-RU" sz="2800" smtClean="0"/>
              <a:t>  </a:t>
            </a:r>
            <a:r>
              <a:rPr lang="en-US" altLang="ru-RU" sz="2800" smtClean="0">
                <a:solidFill>
                  <a:srgbClr val="000099"/>
                </a:solidFill>
              </a:rPr>
              <a:t>S</a:t>
            </a:r>
            <a:endParaRPr lang="ru-RU" altLang="ru-RU" sz="280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НАЧ</a:t>
            </a:r>
            <a:endParaRPr lang="en-US" altLang="ru-RU" sz="2800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en-US" altLang="ru-RU" sz="2800" b="1" smtClean="0">
                <a:solidFill>
                  <a:srgbClr val="000099"/>
                </a:solidFill>
              </a:rPr>
              <a:t>S : = 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800" smtClean="0"/>
              <a:t>      </a:t>
            </a:r>
            <a:r>
              <a:rPr lang="ru-RU" altLang="ru-RU" sz="2800" u="sng" smtClean="0"/>
              <a:t>ДЛЯ</a:t>
            </a:r>
            <a:r>
              <a:rPr lang="ru-RU" altLang="ru-RU" sz="2800" smtClean="0"/>
              <a:t>  </a:t>
            </a:r>
            <a:r>
              <a:rPr lang="en-US" altLang="ru-RU" sz="2800" b="1" smtClean="0">
                <a:solidFill>
                  <a:srgbClr val="000099"/>
                </a:solidFill>
              </a:rPr>
              <a:t>X</a:t>
            </a:r>
            <a:r>
              <a:rPr lang="ru-RU" altLang="ru-RU" sz="2800" smtClean="0"/>
              <a:t>  </a:t>
            </a:r>
            <a:r>
              <a:rPr lang="ru-RU" altLang="ru-RU" sz="2800" u="sng" smtClean="0"/>
              <a:t>ОТ</a:t>
            </a:r>
            <a:r>
              <a:rPr lang="ru-RU" altLang="ru-RU" sz="2800" smtClean="0"/>
              <a:t>  </a:t>
            </a:r>
            <a:r>
              <a:rPr lang="ru-RU" altLang="ru-RU" sz="2800" b="1" smtClean="0">
                <a:solidFill>
                  <a:srgbClr val="000099"/>
                </a:solidFill>
              </a:rPr>
              <a:t>2</a:t>
            </a:r>
            <a:r>
              <a:rPr lang="ru-RU" altLang="ru-RU" sz="2800" smtClean="0"/>
              <a:t>  </a:t>
            </a:r>
            <a:r>
              <a:rPr lang="ru-RU" altLang="ru-RU" sz="2800" u="sng" smtClean="0"/>
              <a:t>ДО</a:t>
            </a:r>
            <a:r>
              <a:rPr lang="ru-RU" altLang="ru-RU" sz="2800" smtClean="0"/>
              <a:t>  </a:t>
            </a:r>
            <a:r>
              <a:rPr lang="en-US" altLang="ru-RU" sz="2800" b="1" smtClean="0">
                <a:solidFill>
                  <a:srgbClr val="000099"/>
                </a:solidFill>
              </a:rPr>
              <a:t>N</a:t>
            </a:r>
            <a:r>
              <a:rPr lang="en-US" altLang="ru-RU" sz="2800" smtClean="0"/>
              <a:t>  </a:t>
            </a:r>
            <a:r>
              <a:rPr lang="ru-RU" altLang="ru-RU" sz="2800" u="sng" smtClean="0"/>
              <a:t>ШАГ</a:t>
            </a:r>
            <a:r>
              <a:rPr lang="ru-RU" altLang="ru-RU" sz="2800" smtClean="0"/>
              <a:t>  </a:t>
            </a:r>
            <a:r>
              <a:rPr lang="ru-RU" altLang="ru-RU" sz="2800" b="1" smtClean="0">
                <a:solidFill>
                  <a:srgbClr val="000099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800" u="sng" smtClean="0"/>
              <a:t>НЦ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        </a:t>
            </a:r>
            <a:r>
              <a:rPr lang="en-US" altLang="ru-RU" sz="2800" b="1" smtClean="0">
                <a:solidFill>
                  <a:srgbClr val="000099"/>
                </a:solidFill>
              </a:rPr>
              <a:t>S : = S + 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800" u="sng" smtClean="0"/>
              <a:t>КЦ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КОН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2969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B53C8E-6A41-41BF-ACC1-C11510D4D18D}" type="slidenum">
              <a:rPr lang="ru-RU" altLang="ru-RU">
                <a:latin typeface="Arial Black" pitchFamily="34" charset="0"/>
              </a:rPr>
              <a:pPr eaLnBrk="1" hangingPunct="1"/>
              <a:t>29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29700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rgbClr val="FF3300"/>
                </a:solidFill>
              </a:rPr>
              <a:t>Ответ к задаче 5</a:t>
            </a:r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0"/>
            <a:ext cx="4495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0587CE-E367-423D-A02A-77623F798F25}" type="slidenum">
              <a:rPr lang="ru-RU" altLang="ru-RU">
                <a:latin typeface="Arial Black" pitchFamily="34" charset="0"/>
              </a:rPr>
              <a:pPr eaLnBrk="1" hangingPunct="1"/>
              <a:t>3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6148" name="Дата 6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Задача1.</a:t>
            </a:r>
            <a:r>
              <a:rPr lang="ru-RU" altLang="ru-RU" sz="3600" b="1" smtClean="0"/>
              <a:t> </a:t>
            </a:r>
            <a:r>
              <a:rPr lang="ru-RU" altLang="ru-RU" sz="2000" b="1" smtClean="0">
                <a:solidFill>
                  <a:srgbClr val="0000FF"/>
                </a:solidFill>
              </a:rPr>
              <a:t>Найдите площадь трапеции с основаниями </a:t>
            </a:r>
            <a:r>
              <a:rPr lang="en-US" altLang="ru-RU" sz="2000" b="1" smtClean="0">
                <a:solidFill>
                  <a:srgbClr val="0000FF"/>
                </a:solidFill>
              </a:rPr>
              <a:t>A,B, </a:t>
            </a:r>
            <a:r>
              <a:rPr lang="ru-RU" altLang="ru-RU" sz="2000" b="1" smtClean="0">
                <a:solidFill>
                  <a:srgbClr val="0000FF"/>
                </a:solidFill>
              </a:rPr>
              <a:t>высотой Н</a:t>
            </a:r>
            <a:r>
              <a:rPr lang="ru-RU" altLang="ru-RU" smtClean="0"/>
              <a:t>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205038"/>
            <a:ext cx="5184775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u="sng" smtClean="0"/>
              <a:t>АЛГ</a:t>
            </a:r>
            <a:r>
              <a:rPr lang="ru-RU" altLang="ru-RU" sz="2400" smtClean="0"/>
              <a:t> трапеция (</a:t>
            </a:r>
            <a:r>
              <a:rPr lang="ru-RU" altLang="ru-RU" sz="2400" u="sng" smtClean="0"/>
              <a:t>цел</a:t>
            </a:r>
            <a:r>
              <a:rPr lang="ru-RU" altLang="ru-RU" sz="2400" smtClean="0"/>
              <a:t> </a:t>
            </a:r>
            <a:r>
              <a:rPr lang="en-US" altLang="ru-RU" sz="2400" smtClean="0"/>
              <a:t>A, B, H, S)</a:t>
            </a:r>
            <a:endParaRPr lang="ru-RU" altLang="ru-RU" sz="24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      </a:t>
            </a:r>
            <a:r>
              <a:rPr lang="ru-RU" altLang="ru-RU" sz="2400" u="sng" smtClean="0"/>
              <a:t> АРГ </a:t>
            </a:r>
            <a:r>
              <a:rPr lang="ru-RU" altLang="ru-RU" sz="2400" smtClean="0"/>
              <a:t> </a:t>
            </a:r>
            <a:r>
              <a:rPr lang="en-US" altLang="ru-RU" sz="2400" smtClean="0"/>
              <a:t>A, B, H</a:t>
            </a:r>
            <a:endParaRPr lang="ru-RU" altLang="ru-RU" sz="24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       </a:t>
            </a:r>
            <a:r>
              <a:rPr lang="ru-RU" altLang="ru-RU" sz="2400" u="sng" smtClean="0"/>
              <a:t>РЕЗ</a:t>
            </a:r>
            <a:r>
              <a:rPr lang="ru-RU" altLang="ru-RU" sz="2400" smtClean="0"/>
              <a:t>  </a:t>
            </a:r>
            <a:r>
              <a:rPr lang="en-US" altLang="ru-RU" sz="2400" smtClean="0"/>
              <a:t>S</a:t>
            </a:r>
            <a:endParaRPr lang="ru-RU" altLang="ru-RU" sz="24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u="sng" smtClean="0"/>
              <a:t>НАЧ</a:t>
            </a:r>
            <a:endParaRPr lang="en-US" altLang="ru-RU" sz="2400" u="sng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      </a:t>
            </a:r>
            <a:r>
              <a:rPr lang="en-US" altLang="ru-RU" sz="2400" b="1" smtClean="0"/>
              <a:t>S : = ( A + B ) * H / 2</a:t>
            </a:r>
            <a:endParaRPr lang="ru-RU" altLang="ru-RU" sz="2400" u="sng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u="sng" smtClean="0"/>
              <a:t>КОН</a:t>
            </a:r>
            <a:r>
              <a:rPr lang="ru-RU" altLang="ru-RU" sz="2400" smtClean="0"/>
              <a:t> </a:t>
            </a:r>
          </a:p>
        </p:txBody>
      </p:sp>
      <p:pic>
        <p:nvPicPr>
          <p:cNvPr id="615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0425" y="1628775"/>
            <a:ext cx="2819400" cy="4679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072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55E95E-1DF3-4829-BA86-B70AF0877BC7}" type="slidenum">
              <a:rPr lang="ru-RU" altLang="ru-RU">
                <a:latin typeface="Arial Black" pitchFamily="34" charset="0"/>
              </a:rPr>
              <a:pPr eaLnBrk="1" hangingPunct="1"/>
              <a:t>30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0724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rgbClr val="FF3300"/>
                </a:solidFill>
              </a:rPr>
              <a:t>Ответ к задаче 6</a:t>
            </a: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47800"/>
            <a:ext cx="3962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800" b="1" smtClean="0">
                <a:solidFill>
                  <a:srgbClr val="FFFF00"/>
                </a:solidFill>
              </a:rPr>
              <a:t>СОСТАВЬ  АЛГОРИТМ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277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8BB72B-1F57-4B10-B39C-771A2D6DB490}" type="slidenum">
              <a:rPr lang="ru-RU" altLang="ru-RU">
                <a:latin typeface="Arial Black" pitchFamily="34" charset="0"/>
              </a:rPr>
              <a:pPr eaLnBrk="1" hangingPunct="1"/>
              <a:t>32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2772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0" y="457200"/>
            <a:ext cx="5029200" cy="25146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u-RU" altLang="ru-RU" sz="2800" b="1" smtClean="0">
                <a:solidFill>
                  <a:srgbClr val="000099"/>
                </a:solidFill>
              </a:rPr>
              <a:t/>
            </a:r>
            <a:br>
              <a:rPr lang="ru-RU" altLang="ru-RU" sz="2800" b="1" smtClean="0">
                <a:solidFill>
                  <a:srgbClr val="000099"/>
                </a:solidFill>
              </a:rPr>
            </a:br>
            <a:r>
              <a:rPr lang="ru-RU" altLang="ru-RU" sz="2800" b="1" smtClean="0">
                <a:solidFill>
                  <a:srgbClr val="000099"/>
                </a:solidFill>
              </a:rPr>
              <a:t> </a:t>
            </a:r>
            <a:r>
              <a:rPr lang="ru-RU" altLang="ru-RU" sz="3200" b="1" smtClean="0">
                <a:solidFill>
                  <a:srgbClr val="0000FF"/>
                </a:solidFill>
              </a:rPr>
              <a:t>Задача № 7</a:t>
            </a:r>
            <a:br>
              <a:rPr lang="ru-RU" altLang="ru-RU" sz="3200" b="1" smtClean="0">
                <a:solidFill>
                  <a:srgbClr val="0000FF"/>
                </a:solidFill>
              </a:rPr>
            </a:br>
            <a:r>
              <a:rPr lang="ru-RU" altLang="ru-RU" sz="3200" b="1" smtClean="0">
                <a:solidFill>
                  <a:srgbClr val="FFFF00"/>
                </a:solidFill>
              </a:rPr>
              <a:t/>
            </a:r>
            <a:br>
              <a:rPr lang="ru-RU" altLang="ru-RU" sz="3200" b="1" smtClean="0">
                <a:solidFill>
                  <a:srgbClr val="FFFF00"/>
                </a:solidFill>
              </a:rPr>
            </a:br>
            <a:endParaRPr lang="ru-RU" altLang="ru-RU" sz="2800" b="1" smtClean="0">
              <a:solidFill>
                <a:srgbClr val="FF0066"/>
              </a:solidFill>
            </a:endParaRPr>
          </a:p>
        </p:txBody>
      </p:sp>
      <p:pic>
        <p:nvPicPr>
          <p:cNvPr id="327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38862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3795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494AE8-76F6-4ED6-A838-0F66479BCC05}" type="slidenum">
              <a:rPr lang="ru-RU" altLang="ru-RU">
                <a:latin typeface="Arial Black" pitchFamily="34" charset="0"/>
              </a:rPr>
              <a:pPr eaLnBrk="1" hangingPunct="1"/>
              <a:t>33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3796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1371600"/>
            <a:ext cx="3657600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99"/>
                </a:solidFill>
              </a:rPr>
              <a:t>Задача № 8</a:t>
            </a:r>
            <a:endParaRPr lang="ru-RU" altLang="ru-RU" sz="2800" b="1" smtClean="0">
              <a:solidFill>
                <a:srgbClr val="FF0066"/>
              </a:solidFill>
            </a:endParaRPr>
          </a:p>
        </p:txBody>
      </p:sp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4191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481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D6AA2-67A6-457D-97AD-45B029198EFD}" type="slidenum">
              <a:rPr lang="ru-RU" altLang="ru-RU">
                <a:latin typeface="Arial Black" pitchFamily="34" charset="0"/>
              </a:rPr>
              <a:pPr eaLnBrk="1" hangingPunct="1"/>
              <a:t>34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4820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0000FF"/>
                </a:solidFill>
              </a:rPr>
              <a:t>Ответ к задаче 7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u="sng" smtClean="0"/>
              <a:t>АЛГ</a:t>
            </a:r>
            <a:r>
              <a:rPr lang="ru-RU" altLang="ru-RU" sz="2800" smtClean="0"/>
              <a:t> произведение (</a:t>
            </a:r>
            <a:r>
              <a:rPr lang="ru-RU" altLang="ru-RU" sz="2800" u="sng" smtClean="0"/>
              <a:t>цел</a:t>
            </a:r>
            <a:r>
              <a:rPr lang="ru-RU" altLang="ru-RU" sz="2800" smtClean="0"/>
              <a:t> </a:t>
            </a:r>
            <a:r>
              <a:rPr lang="en-US" altLang="ru-RU" sz="2800" smtClean="0">
                <a:solidFill>
                  <a:srgbClr val="FF0066"/>
                </a:solidFill>
              </a:rPr>
              <a:t>N , P</a:t>
            </a:r>
            <a:r>
              <a:rPr lang="en-US" altLang="ru-RU" sz="28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en-US" altLang="ru-RU" sz="2800" smtClean="0"/>
              <a:t>   </a:t>
            </a:r>
            <a:r>
              <a:rPr lang="ru-RU" altLang="ru-RU" sz="2800" u="sng" smtClean="0"/>
              <a:t> </a:t>
            </a:r>
            <a:r>
              <a:rPr lang="ru-RU" altLang="ru-RU" sz="2000" u="sng" smtClean="0"/>
              <a:t>АРГ </a:t>
            </a:r>
            <a:r>
              <a:rPr lang="ru-RU" altLang="ru-RU" sz="2000" smtClean="0"/>
              <a:t> </a:t>
            </a:r>
            <a:r>
              <a:rPr lang="en-US" altLang="ru-RU" sz="2000" smtClean="0">
                <a:solidFill>
                  <a:srgbClr val="FF0066"/>
                </a:solidFill>
              </a:rPr>
              <a:t>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smtClean="0"/>
              <a:t>      </a:t>
            </a:r>
            <a:r>
              <a:rPr lang="en-US" altLang="ru-RU" sz="2000" smtClean="0"/>
              <a:t>       </a:t>
            </a:r>
            <a:r>
              <a:rPr lang="ru-RU" altLang="ru-RU" sz="2000" smtClean="0"/>
              <a:t> </a:t>
            </a:r>
            <a:r>
              <a:rPr lang="ru-RU" altLang="ru-RU" sz="2000" u="sng" smtClean="0"/>
              <a:t>РЕЗ</a:t>
            </a:r>
            <a:r>
              <a:rPr lang="ru-RU" altLang="ru-RU" sz="2800" smtClean="0"/>
              <a:t>  </a:t>
            </a:r>
            <a:r>
              <a:rPr lang="en-US" altLang="ru-RU" sz="2800" smtClean="0">
                <a:solidFill>
                  <a:srgbClr val="FF0066"/>
                </a:solidFill>
              </a:rPr>
              <a:t>S</a:t>
            </a:r>
            <a:endParaRPr lang="ru-RU" altLang="ru-RU" sz="2800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u="sng" smtClean="0"/>
              <a:t>НАЧ</a:t>
            </a:r>
            <a:endParaRPr lang="en-US" altLang="ru-RU" sz="2400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en-US" altLang="ru-RU" sz="2800" b="1" smtClean="0">
                <a:solidFill>
                  <a:srgbClr val="FF0066"/>
                </a:solidFill>
              </a:rPr>
              <a:t>P: =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800" b="1" smtClean="0">
                <a:solidFill>
                  <a:srgbClr val="FF0066"/>
                </a:solidFill>
              </a:rPr>
              <a:t>      A: = 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800" smtClean="0"/>
              <a:t>      </a:t>
            </a:r>
            <a:r>
              <a:rPr lang="ru-RU" altLang="ru-RU" sz="2400" u="sng" smtClean="0"/>
              <a:t>ПОКА</a:t>
            </a:r>
            <a:r>
              <a:rPr lang="ru-RU" altLang="ru-RU" sz="2800" smtClean="0"/>
              <a:t>  </a:t>
            </a:r>
            <a:r>
              <a:rPr lang="ru-RU" altLang="ru-RU" sz="2800" b="1" smtClean="0">
                <a:solidFill>
                  <a:srgbClr val="FF0066"/>
                </a:solidFill>
              </a:rPr>
              <a:t>А </a:t>
            </a:r>
            <a:r>
              <a:rPr lang="en-US" altLang="ru-RU" sz="2800" b="1" smtClean="0">
                <a:solidFill>
                  <a:srgbClr val="FF0066"/>
                </a:solidFill>
              </a:rPr>
              <a:t>&lt; = N</a:t>
            </a:r>
            <a:endParaRPr lang="ru-RU" altLang="ru-RU" sz="2800" b="1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400" u="sng" smtClean="0"/>
              <a:t>НЦ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altLang="ru-RU" sz="2800" smtClean="0"/>
              <a:t>              </a:t>
            </a:r>
            <a:r>
              <a:rPr lang="en-US" altLang="ru-RU" sz="2800" b="1" smtClean="0">
                <a:solidFill>
                  <a:srgbClr val="FF0066"/>
                </a:solidFill>
              </a:rPr>
              <a:t>P: = P * A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en-US" altLang="ru-RU" sz="2800" b="1" smtClean="0">
                <a:solidFill>
                  <a:srgbClr val="FF0066"/>
                </a:solidFill>
              </a:rPr>
              <a:t>              A: = A + 2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800" smtClean="0"/>
              <a:t>     </a:t>
            </a:r>
            <a:r>
              <a:rPr lang="ru-RU" altLang="ru-RU" sz="2400" smtClean="0"/>
              <a:t> </a:t>
            </a:r>
            <a:r>
              <a:rPr lang="ru-RU" altLang="ru-RU" sz="2400" u="sng" smtClean="0"/>
              <a:t>КЦ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ru-RU" altLang="ru-RU" sz="2400" u="sng" smtClean="0"/>
              <a:t>КОН</a:t>
            </a:r>
            <a:r>
              <a:rPr lang="ru-RU" altLang="ru-RU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80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584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915D72-A3C6-4FE4-A614-654F5AACC04E}" type="slidenum">
              <a:rPr lang="ru-RU" altLang="ru-RU">
                <a:latin typeface="Arial Black" pitchFamily="34" charset="0"/>
              </a:rPr>
              <a:pPr eaLnBrk="1" hangingPunct="1"/>
              <a:t>35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5844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0000FF"/>
                </a:solidFill>
              </a:rPr>
              <a:t>Ответ к задаче 8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АЛГ</a:t>
            </a:r>
            <a:r>
              <a:rPr lang="ru-RU" altLang="ru-RU" sz="2800" smtClean="0"/>
              <a:t> наименьшее ( </a:t>
            </a:r>
            <a:r>
              <a:rPr lang="ru-RU" altLang="ru-RU" sz="2800" u="sng" smtClean="0"/>
              <a:t>вещ</a:t>
            </a:r>
            <a:r>
              <a:rPr lang="en-US" altLang="ru-RU" sz="2800" smtClean="0"/>
              <a:t> </a:t>
            </a:r>
            <a:r>
              <a:rPr lang="en-US" altLang="ru-RU" sz="2800" smtClean="0">
                <a:solidFill>
                  <a:srgbClr val="CC00CC"/>
                </a:solidFill>
              </a:rPr>
              <a:t>X, Y, K ,M</a:t>
            </a:r>
            <a:r>
              <a:rPr lang="en-US" altLang="ru-RU" sz="28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400" u="sng" smtClean="0"/>
              <a:t> АРГ </a:t>
            </a:r>
            <a:r>
              <a:rPr lang="ru-RU" altLang="ru-RU" sz="2800" smtClean="0"/>
              <a:t> </a:t>
            </a:r>
            <a:r>
              <a:rPr lang="en-US" altLang="ru-RU" sz="2800" smtClean="0">
                <a:solidFill>
                  <a:srgbClr val="CC00CC"/>
                </a:solidFill>
              </a:rPr>
              <a:t>X, 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 </a:t>
            </a:r>
            <a:r>
              <a:rPr lang="ru-RU" altLang="ru-RU" sz="2400" u="sng" smtClean="0"/>
              <a:t>РЕЗ</a:t>
            </a:r>
            <a:r>
              <a:rPr lang="ru-RU" altLang="ru-RU" sz="2800" smtClean="0"/>
              <a:t>  </a:t>
            </a:r>
            <a:r>
              <a:rPr lang="en-US" altLang="ru-RU" sz="2800" smtClean="0">
                <a:solidFill>
                  <a:srgbClr val="CC00CC"/>
                </a:solidFill>
              </a:rPr>
              <a:t>K, </a:t>
            </a:r>
            <a:r>
              <a:rPr lang="ru-RU" altLang="ru-RU" sz="2800" smtClean="0">
                <a:solidFill>
                  <a:srgbClr val="CC00CC"/>
                </a:solidFill>
              </a:rPr>
              <a:t>М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НАЧ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</a:t>
            </a:r>
            <a:r>
              <a:rPr lang="ru-RU" altLang="ru-RU" sz="2400" u="sng" smtClean="0"/>
              <a:t>ЕСЛИ</a:t>
            </a:r>
            <a:r>
              <a:rPr lang="ru-RU" altLang="ru-RU" sz="2800" smtClean="0"/>
              <a:t>  </a:t>
            </a:r>
            <a:r>
              <a:rPr lang="en-US" altLang="ru-RU" sz="2800" b="1" smtClean="0">
                <a:solidFill>
                  <a:srgbClr val="CC00CC"/>
                </a:solidFill>
              </a:rPr>
              <a:t>X &gt; = 0</a:t>
            </a:r>
            <a:r>
              <a:rPr lang="ru-RU" altLang="ru-RU" sz="2800" b="1" smtClean="0">
                <a:solidFill>
                  <a:srgbClr val="CC00CC"/>
                </a:solidFill>
              </a:rPr>
              <a:t> </a:t>
            </a:r>
            <a:r>
              <a:rPr lang="en-US" altLang="ru-RU" sz="2800" smtClean="0"/>
              <a:t> </a:t>
            </a:r>
            <a:r>
              <a:rPr lang="ru-RU" altLang="ru-RU" sz="2800" u="sng" smtClean="0"/>
              <a:t>и</a:t>
            </a:r>
            <a:r>
              <a:rPr lang="en-US" altLang="ru-RU" sz="2800" smtClean="0"/>
              <a:t> </a:t>
            </a:r>
            <a:r>
              <a:rPr lang="ru-RU" altLang="ru-RU" sz="2800" smtClean="0"/>
              <a:t> </a:t>
            </a:r>
            <a:r>
              <a:rPr lang="en-US" altLang="ru-RU" sz="2800" b="1" smtClean="0">
                <a:solidFill>
                  <a:srgbClr val="CC00CC"/>
                </a:solidFill>
              </a:rPr>
              <a:t>Y &gt; = 0</a:t>
            </a:r>
            <a:endParaRPr lang="ru-RU" altLang="ru-RU" sz="2800" b="1" smtClean="0">
              <a:solidFill>
                <a:srgbClr val="CC00CC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    </a:t>
            </a:r>
            <a:r>
              <a:rPr lang="ru-RU" altLang="ru-RU" sz="2400" u="sng" smtClean="0"/>
              <a:t>ТО</a:t>
            </a:r>
            <a:r>
              <a:rPr lang="ru-RU" altLang="ru-RU" sz="2800" smtClean="0"/>
              <a:t>  </a:t>
            </a:r>
            <a:r>
              <a:rPr lang="en-US" altLang="ru-RU" sz="2800" b="1" smtClean="0">
                <a:solidFill>
                  <a:srgbClr val="CC00CC"/>
                </a:solidFill>
              </a:rPr>
              <a:t>K</a:t>
            </a:r>
            <a:r>
              <a:rPr lang="ru-RU" altLang="ru-RU" sz="2800" b="1" smtClean="0">
                <a:solidFill>
                  <a:srgbClr val="CC00CC"/>
                </a:solidFill>
              </a:rPr>
              <a:t>: = </a:t>
            </a:r>
            <a:r>
              <a:rPr lang="en-US" altLang="ru-RU" sz="2800" b="1" smtClean="0">
                <a:solidFill>
                  <a:srgbClr val="CC00CC"/>
                </a:solidFill>
              </a:rPr>
              <a:t>X * Y</a:t>
            </a:r>
            <a:endParaRPr lang="ru-RU" altLang="ru-RU" sz="2800" b="1" smtClean="0">
              <a:solidFill>
                <a:srgbClr val="CC00CC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     </a:t>
            </a:r>
            <a:r>
              <a:rPr lang="ru-RU" altLang="ru-RU" sz="2400" u="sng" smtClean="0"/>
              <a:t>ИНАЧЕ</a:t>
            </a:r>
            <a:r>
              <a:rPr lang="ru-RU" altLang="ru-RU" sz="2800" smtClean="0"/>
              <a:t>  </a:t>
            </a:r>
            <a:r>
              <a:rPr lang="ru-RU" altLang="ru-RU" sz="2800" b="1" smtClean="0">
                <a:solidFill>
                  <a:srgbClr val="CC00CC"/>
                </a:solidFill>
              </a:rPr>
              <a:t>М : = </a:t>
            </a:r>
            <a:r>
              <a:rPr lang="en-US" altLang="ru-RU" sz="2800" b="1" smtClean="0">
                <a:solidFill>
                  <a:srgbClr val="CC00CC"/>
                </a:solidFill>
              </a:rPr>
              <a:t>X + 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800" smtClean="0"/>
              <a:t>       </a:t>
            </a:r>
            <a:r>
              <a:rPr lang="ru-RU" altLang="ru-RU" sz="2400" u="sng" smtClean="0"/>
              <a:t>ВСЕ</a:t>
            </a:r>
            <a:endParaRPr lang="en-US" altLang="ru-RU" sz="2400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u="sng" smtClean="0"/>
              <a:t>КОН</a:t>
            </a:r>
            <a:r>
              <a:rPr lang="ru-RU" altLang="ru-RU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80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3686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F1C840-A5D9-4638-8A1B-BF9F254C8510}" type="slidenum">
              <a:rPr lang="ru-RU" altLang="ru-RU">
                <a:latin typeface="Arial Black" pitchFamily="34" charset="0"/>
              </a:rPr>
              <a:pPr eaLnBrk="1" hangingPunct="1"/>
              <a:t>36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36868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628775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mtClean="0"/>
              <a:t>Д.з.: </a:t>
            </a:r>
            <a:r>
              <a:rPr lang="ru-RU" altLang="ru-RU" sz="2400" smtClean="0"/>
              <a:t>п 13 (учебник И.Семакина «Информатика 10 класс»)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928DB2-4BAC-4693-9D8C-CEFCFA88E231}" type="slidenum">
              <a:rPr lang="ru-RU" altLang="ru-RU">
                <a:latin typeface="Arial Black" pitchFamily="34" charset="0"/>
              </a:rPr>
              <a:pPr eaLnBrk="1" hangingPunct="1"/>
              <a:t>4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3300"/>
                </a:solidFill>
              </a:rPr>
              <a:t>Структура «Ветвление»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 u="sng" smtClean="0">
                <a:solidFill>
                  <a:schemeClr val="bg2"/>
                </a:solidFill>
              </a:rPr>
              <a:t>Ветвление </a:t>
            </a:r>
            <a:r>
              <a:rPr lang="ru-RU" altLang="ru-RU" b="1" i="1" smtClean="0"/>
              <a:t>- </a:t>
            </a:r>
            <a:r>
              <a:rPr lang="ru-RU" altLang="ru-RU" i="1" smtClean="0"/>
              <a:t>это такая форма организации действий, при которой в зависимости от выполнения (невыполнения) некоторого </a:t>
            </a:r>
            <a:r>
              <a:rPr lang="ru-RU" altLang="ru-RU" b="1" i="1" smtClean="0">
                <a:solidFill>
                  <a:schemeClr val="bg2"/>
                </a:solidFill>
              </a:rPr>
              <a:t>условия</a:t>
            </a:r>
            <a:r>
              <a:rPr lang="ru-RU" altLang="ru-RU" i="1" smtClean="0"/>
              <a:t> совершается либо одна, либо другая последовательность действий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Полная форма ветвления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u="sng" dirty="0" smtClean="0">
                <a:solidFill>
                  <a:schemeClr val="bg2"/>
                </a:solidFill>
              </a:rPr>
              <a:t>если</a:t>
            </a:r>
            <a:r>
              <a:rPr lang="ru-RU" altLang="ru-RU" dirty="0" smtClean="0"/>
              <a:t>  </a:t>
            </a:r>
            <a:r>
              <a:rPr lang="en-US" altLang="ru-RU" b="1" i="1" dirty="0" smtClean="0"/>
              <a:t>&lt;</a:t>
            </a:r>
            <a:r>
              <a:rPr lang="ru-RU" altLang="ru-RU" b="1" i="1" dirty="0" smtClean="0"/>
              <a:t>условие</a:t>
            </a:r>
            <a:r>
              <a:rPr lang="en-US" altLang="ru-RU" b="1" i="1" dirty="0" smtClean="0"/>
              <a:t>&gt;</a:t>
            </a:r>
            <a:endParaRPr lang="ru-RU" altLang="ru-RU" b="1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dirty="0" smtClean="0"/>
              <a:t>    </a:t>
            </a:r>
            <a:r>
              <a:rPr lang="ru-RU" altLang="ru-RU" b="1" u="sng" dirty="0" smtClean="0">
                <a:solidFill>
                  <a:schemeClr val="bg2"/>
                </a:solidFill>
              </a:rPr>
              <a:t>то</a:t>
            </a:r>
            <a:r>
              <a:rPr lang="ru-RU" altLang="ru-RU" dirty="0" smtClean="0"/>
              <a:t>  </a:t>
            </a:r>
            <a:r>
              <a:rPr lang="ru-RU" altLang="ru-RU" b="1" i="1" dirty="0" smtClean="0"/>
              <a:t>серия 1</a:t>
            </a:r>
            <a:endParaRPr lang="ru-RU" altLang="ru-RU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dirty="0" smtClean="0"/>
              <a:t>    </a:t>
            </a:r>
            <a:r>
              <a:rPr lang="ru-RU" altLang="ru-RU" b="1" u="sng" dirty="0" smtClean="0">
                <a:solidFill>
                  <a:schemeClr val="bg2"/>
                </a:solidFill>
              </a:rPr>
              <a:t>иначе</a:t>
            </a:r>
            <a:r>
              <a:rPr lang="ru-RU" altLang="ru-RU" dirty="0" smtClean="0"/>
              <a:t>  </a:t>
            </a:r>
            <a:r>
              <a:rPr lang="ru-RU" altLang="ru-RU" b="1" i="1" dirty="0" smtClean="0"/>
              <a:t>серия 2</a:t>
            </a:r>
            <a:endParaRPr lang="ru-RU" altLang="ru-RU" b="1" u="sng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u="sng" dirty="0" smtClean="0">
                <a:solidFill>
                  <a:schemeClr val="bg2"/>
                </a:solidFill>
              </a:rPr>
              <a:t>всё</a:t>
            </a:r>
          </a:p>
        </p:txBody>
      </p:sp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557338"/>
            <a:ext cx="3621087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3357563"/>
            <a:ext cx="1095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ижний колонтитул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(С) Болгова Н.А.</a:t>
            </a:r>
          </a:p>
        </p:txBody>
      </p:sp>
      <p:sp>
        <p:nvSpPr>
          <p:cNvPr id="9219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0D6A23-3AA8-4CEE-95F6-93F59FCEDD1C}" type="slidenum">
              <a:rPr lang="ru-RU" altLang="ru-RU">
                <a:latin typeface="Arial Black" pitchFamily="34" charset="0"/>
              </a:rPr>
              <a:pPr eaLnBrk="1" hangingPunct="1"/>
              <a:t>6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9220" name="Дата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2015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Неполная форма ветвления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u="sng" smtClean="0">
                <a:solidFill>
                  <a:schemeClr val="bg2"/>
                </a:solidFill>
              </a:rPr>
              <a:t>если</a:t>
            </a:r>
            <a:r>
              <a:rPr lang="ru-RU" altLang="ru-RU" smtClean="0"/>
              <a:t>  </a:t>
            </a:r>
            <a:r>
              <a:rPr lang="en-US" altLang="ru-RU" b="1" i="1" smtClean="0"/>
              <a:t>&lt;</a:t>
            </a:r>
            <a:r>
              <a:rPr lang="ru-RU" altLang="ru-RU" b="1" i="1" smtClean="0"/>
              <a:t>условие</a:t>
            </a:r>
            <a:r>
              <a:rPr lang="en-US" altLang="ru-RU" b="1" i="1" smtClean="0"/>
              <a:t>&gt;</a:t>
            </a:r>
            <a:endParaRPr lang="ru-RU" altLang="ru-RU" b="1" i="1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</a:t>
            </a:r>
            <a:r>
              <a:rPr lang="ru-RU" altLang="ru-RU" b="1" u="sng" smtClean="0">
                <a:solidFill>
                  <a:schemeClr val="bg2"/>
                </a:solidFill>
              </a:rPr>
              <a:t>то</a:t>
            </a:r>
            <a:r>
              <a:rPr lang="ru-RU" altLang="ru-RU" smtClean="0"/>
              <a:t>  </a:t>
            </a:r>
            <a:r>
              <a:rPr lang="ru-RU" altLang="ru-RU" b="1" i="1" smtClean="0"/>
              <a:t>серия 1</a:t>
            </a: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u="sng" smtClean="0">
                <a:solidFill>
                  <a:schemeClr val="bg2"/>
                </a:solidFill>
              </a:rPr>
              <a:t>всё</a:t>
            </a:r>
          </a:p>
        </p:txBody>
      </p:sp>
      <p:pic>
        <p:nvPicPr>
          <p:cNvPr id="922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628775"/>
            <a:ext cx="32067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70A116-2DCC-413A-A851-2E7F879DCBE1}" type="slidenum">
              <a:rPr lang="ru-RU" altLang="ru-RU">
                <a:latin typeface="Arial Black" pitchFamily="34" charset="0"/>
              </a:rPr>
              <a:pPr eaLnBrk="1" hangingPunct="1"/>
              <a:t>7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Задача 1. </a:t>
            </a:r>
            <a:r>
              <a:rPr lang="ru-RU" altLang="ru-RU" sz="2400" smtClean="0">
                <a:solidFill>
                  <a:srgbClr val="0000FF"/>
                </a:solidFill>
              </a:rPr>
              <a:t>Найдите значение функции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713398"/>
              </p:ext>
            </p:extLst>
          </p:nvPr>
        </p:nvGraphicFramePr>
        <p:xfrm>
          <a:off x="6337300" y="533401"/>
          <a:ext cx="20161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Формула" r:id="rId3" imgW="1396800" imgH="660240" progId="Equation.3">
                  <p:embed/>
                </p:oleObj>
              </mc:Choice>
              <mc:Fallback>
                <p:oleObj name="Формула" r:id="rId3" imgW="139680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300" y="533401"/>
                        <a:ext cx="20161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23850" y="1341438"/>
            <a:ext cx="4906963" cy="1676400"/>
            <a:chOff x="385" y="890"/>
            <a:chExt cx="3091" cy="1056"/>
          </a:xfrm>
        </p:grpSpPr>
        <p:pic>
          <p:nvPicPr>
            <p:cNvPr id="1035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890"/>
              <a:ext cx="3091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6" name="Text Box 10"/>
            <p:cNvSpPr txBox="1">
              <a:spLocks noChangeArrowheads="1"/>
            </p:cNvSpPr>
            <p:nvPr/>
          </p:nvSpPr>
          <p:spPr bwMode="auto">
            <a:xfrm>
              <a:off x="385" y="981"/>
              <a:ext cx="24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/>
                <a:t>Постановка задачи (анализ)</a:t>
              </a:r>
            </a:p>
          </p:txBody>
        </p:sp>
      </p:grp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827088" y="4581525"/>
            <a:ext cx="2012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u="sng"/>
              <a:t>если</a:t>
            </a:r>
            <a:r>
              <a:rPr lang="ru-RU" altLang="ru-RU"/>
              <a:t>  </a:t>
            </a:r>
            <a:r>
              <a:rPr lang="ru-RU" altLang="ru-RU" b="1"/>
              <a:t>х</a:t>
            </a:r>
            <a:r>
              <a:rPr lang="en-US" altLang="ru-RU" b="1" i="1"/>
              <a:t>&lt; </a:t>
            </a:r>
            <a:r>
              <a:rPr lang="ru-RU" altLang="ru-RU" b="1" i="1"/>
              <a:t>= 0</a:t>
            </a:r>
            <a:endParaRPr lang="ru-RU" altLang="ru-RU"/>
          </a:p>
          <a:p>
            <a:pPr eaLnBrk="1" hangingPunct="1"/>
            <a:r>
              <a:rPr lang="ru-RU" altLang="ru-RU"/>
              <a:t>    </a:t>
            </a:r>
            <a:r>
              <a:rPr lang="ru-RU" altLang="ru-RU" b="1" u="sng"/>
              <a:t>то</a:t>
            </a:r>
            <a:r>
              <a:rPr lang="ru-RU" altLang="ru-RU"/>
              <a:t>  </a:t>
            </a:r>
            <a:r>
              <a:rPr lang="en-US" altLang="ru-RU" b="1"/>
              <a:t>y := 3*x</a:t>
            </a:r>
            <a:endParaRPr lang="ru-RU" altLang="ru-RU" b="1" i="1"/>
          </a:p>
          <a:p>
            <a:pPr eaLnBrk="1" hangingPunct="1"/>
            <a:r>
              <a:rPr lang="ru-RU" altLang="ru-RU"/>
              <a:t>    </a:t>
            </a:r>
            <a:r>
              <a:rPr lang="ru-RU" altLang="ru-RU" b="1" u="sng"/>
              <a:t>иначе</a:t>
            </a:r>
            <a:r>
              <a:rPr lang="ru-RU" altLang="ru-RU"/>
              <a:t>  </a:t>
            </a:r>
            <a:r>
              <a:rPr lang="en-US" altLang="ru-RU" b="1"/>
              <a:t>y :=1/ x</a:t>
            </a:r>
            <a:endParaRPr lang="ru-RU" altLang="ru-RU" b="1" i="1"/>
          </a:p>
          <a:p>
            <a:pPr eaLnBrk="1" hangingPunct="1"/>
            <a:r>
              <a:rPr lang="ru-RU" altLang="ru-RU" b="1" u="sng"/>
              <a:t>всё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68313" y="3429000"/>
            <a:ext cx="45720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u="sng"/>
              <a:t>АЛГ</a:t>
            </a:r>
            <a:r>
              <a:rPr lang="ru-RU" altLang="ru-RU"/>
              <a:t> функция (</a:t>
            </a:r>
            <a:r>
              <a:rPr lang="ru-RU" altLang="ru-RU" u="sng"/>
              <a:t>вещ</a:t>
            </a:r>
            <a:r>
              <a:rPr lang="ru-RU" altLang="ru-RU"/>
              <a:t> Х</a:t>
            </a:r>
            <a:r>
              <a:rPr lang="en-US" altLang="ru-RU"/>
              <a:t>,</a:t>
            </a:r>
            <a:r>
              <a:rPr lang="ru-RU" altLang="ru-RU"/>
              <a:t>У</a:t>
            </a:r>
            <a:r>
              <a:rPr lang="en-US" altLang="ru-RU"/>
              <a:t>)</a:t>
            </a:r>
            <a:endParaRPr lang="ru-RU" altLang="ru-RU"/>
          </a:p>
          <a:p>
            <a:pPr eaLnBrk="1" hangingPunct="1"/>
            <a:r>
              <a:rPr lang="ru-RU" altLang="ru-RU"/>
              <a:t>      </a:t>
            </a:r>
            <a:r>
              <a:rPr lang="ru-RU" altLang="ru-RU" u="sng"/>
              <a:t> АРГ </a:t>
            </a:r>
            <a:r>
              <a:rPr lang="ru-RU" altLang="ru-RU"/>
              <a:t> Х</a:t>
            </a:r>
          </a:p>
          <a:p>
            <a:pPr eaLnBrk="1" hangingPunct="1"/>
            <a:r>
              <a:rPr lang="ru-RU" altLang="ru-RU"/>
              <a:t>       </a:t>
            </a:r>
            <a:r>
              <a:rPr lang="ru-RU" altLang="ru-RU" u="sng"/>
              <a:t>РЕЗ</a:t>
            </a:r>
            <a:r>
              <a:rPr lang="ru-RU" altLang="ru-RU"/>
              <a:t>  У</a:t>
            </a:r>
          </a:p>
          <a:p>
            <a:pPr eaLnBrk="1" hangingPunct="1"/>
            <a:r>
              <a:rPr lang="ru-RU" altLang="ru-RU" u="sng"/>
              <a:t>НАЧ</a:t>
            </a:r>
            <a:endParaRPr lang="en-US" altLang="ru-RU" u="sng"/>
          </a:p>
          <a:p>
            <a:pPr eaLnBrk="1" hangingPunct="1"/>
            <a:r>
              <a:rPr lang="ru-RU" altLang="ru-RU"/>
              <a:t>     </a:t>
            </a:r>
          </a:p>
          <a:p>
            <a:pPr eaLnBrk="1" hangingPunct="1"/>
            <a:endParaRPr lang="ru-RU" altLang="ru-RU"/>
          </a:p>
          <a:p>
            <a:pPr eaLnBrk="1" hangingPunct="1"/>
            <a:endParaRPr lang="ru-RU" altLang="ru-RU" u="sng"/>
          </a:p>
          <a:p>
            <a:pPr eaLnBrk="1" hangingPunct="1"/>
            <a:endParaRPr lang="ru-RU" altLang="ru-RU" u="sng"/>
          </a:p>
          <a:p>
            <a:pPr eaLnBrk="1" hangingPunct="1"/>
            <a:r>
              <a:rPr lang="ru-RU" altLang="ru-RU" u="sng"/>
              <a:t>КОН</a:t>
            </a:r>
            <a:r>
              <a:rPr lang="ru-RU" altLang="ru-RU"/>
              <a:t> </a:t>
            </a:r>
          </a:p>
        </p:txBody>
      </p:sp>
      <p:pic>
        <p:nvPicPr>
          <p:cNvPr id="5121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781300"/>
            <a:ext cx="32416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928DB2-4BAC-4693-9D8C-CEFCFA88E231}" type="slidenum">
              <a:rPr lang="ru-RU" altLang="ru-RU">
                <a:latin typeface="Arial Black" pitchFamily="34" charset="0"/>
              </a:rPr>
              <a:pPr eaLnBrk="1" hangingPunct="1"/>
              <a:t>8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FF3300"/>
                </a:solidFill>
              </a:rPr>
              <a:t>Структура «Цикл»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 u="sng" dirty="0" smtClean="0">
                <a:solidFill>
                  <a:schemeClr val="bg2"/>
                </a:solidFill>
              </a:rPr>
              <a:t>Цикл </a:t>
            </a:r>
            <a:r>
              <a:rPr lang="ru-RU" altLang="ru-RU" b="1" i="1" dirty="0" smtClean="0"/>
              <a:t>– </a:t>
            </a:r>
            <a:r>
              <a:rPr lang="ru-RU" altLang="ru-RU" i="1" dirty="0" smtClean="0"/>
              <a:t>повторение некоторой группы действий по условию</a:t>
            </a:r>
            <a:br>
              <a:rPr lang="ru-RU" altLang="ru-RU" i="1" dirty="0" smtClean="0"/>
            </a:b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41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212454-21C8-4224-B9FF-B978F6D63F6C}" type="slidenum">
              <a:rPr lang="ru-RU" altLang="ru-RU">
                <a:latin typeface="Arial Black" pitchFamily="34" charset="0"/>
              </a:rPr>
              <a:pPr eaLnBrk="1" hangingPunct="1"/>
              <a:t>9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Цикл с параметром-</a:t>
            </a:r>
            <a:r>
              <a:rPr lang="ru-RU" sz="2400" smtClean="0"/>
              <a:t> </a:t>
            </a:r>
            <a:r>
              <a:rPr lang="ru-RU" sz="2400" b="1" smtClean="0"/>
              <a:t>цикл, выполнение которого определяется значениями параметра</a:t>
            </a:r>
            <a:r>
              <a:rPr lang="en-US" smtClean="0"/>
              <a:t> </a:t>
            </a:r>
            <a:endParaRPr lang="ru-RU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2296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b="1" u="sng" dirty="0" smtClean="0">
                <a:solidFill>
                  <a:schemeClr val="bg2"/>
                </a:solidFill>
              </a:rPr>
              <a:t>для</a:t>
            </a:r>
            <a:r>
              <a:rPr lang="en-US" altLang="ru-RU" sz="2800" b="1" dirty="0" smtClean="0">
                <a:solidFill>
                  <a:schemeClr val="bg2"/>
                </a:solidFill>
              </a:rPr>
              <a:t> </a:t>
            </a:r>
            <a:r>
              <a:rPr lang="ru-RU" altLang="ru-RU" sz="2800" b="1" dirty="0" smtClean="0"/>
              <a:t>Х</a:t>
            </a:r>
            <a:r>
              <a:rPr lang="en-US" altLang="ru-RU" sz="2800" b="1" dirty="0" smtClean="0"/>
              <a:t> </a:t>
            </a:r>
            <a:r>
              <a:rPr lang="ru-RU" altLang="ru-RU" sz="2800" b="1" u="sng" dirty="0" smtClean="0">
                <a:solidFill>
                  <a:schemeClr val="bg2"/>
                </a:solidFill>
              </a:rPr>
              <a:t>от</a:t>
            </a:r>
            <a:r>
              <a:rPr lang="ru-RU" altLang="ru-RU" sz="2800" b="1" dirty="0" smtClean="0"/>
              <a:t> </a:t>
            </a:r>
            <a:r>
              <a:rPr lang="en-US" altLang="ru-RU" sz="2800" b="1" dirty="0" smtClean="0"/>
              <a:t>1 </a:t>
            </a:r>
            <a:r>
              <a:rPr lang="ru-RU" altLang="ru-RU" sz="2800" b="1" u="sng" dirty="0" smtClean="0">
                <a:solidFill>
                  <a:schemeClr val="bg2"/>
                </a:solidFill>
              </a:rPr>
              <a:t>до</a:t>
            </a:r>
            <a:r>
              <a:rPr lang="en-US" altLang="ru-RU" sz="2800" b="1" dirty="0" smtClean="0"/>
              <a:t> N </a:t>
            </a:r>
            <a:r>
              <a:rPr lang="ru-RU" altLang="ru-RU" sz="2800" b="1" u="sng" dirty="0" smtClean="0">
                <a:solidFill>
                  <a:schemeClr val="bg2"/>
                </a:solidFill>
              </a:rPr>
              <a:t>шаг</a:t>
            </a:r>
            <a:r>
              <a:rPr lang="en-US" altLang="ru-RU" sz="2800" b="1" dirty="0" smtClean="0">
                <a:solidFill>
                  <a:schemeClr val="bg2"/>
                </a:solidFill>
              </a:rPr>
              <a:t> </a:t>
            </a:r>
            <a:r>
              <a:rPr lang="en-US" altLang="ru-RU" sz="2800" b="1" dirty="0" smtClean="0"/>
              <a:t>a</a:t>
            </a:r>
            <a:endParaRPr lang="ru-RU" altLang="ru-RU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b="1" u="sng" dirty="0" err="1" smtClean="0">
                <a:solidFill>
                  <a:schemeClr val="bg2"/>
                </a:solidFill>
              </a:rPr>
              <a:t>нц</a:t>
            </a:r>
            <a:endParaRPr lang="en-US" altLang="ru-RU" sz="2800" b="1" u="sng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b="1" dirty="0" smtClean="0"/>
              <a:t>Тело цикла </a:t>
            </a:r>
            <a:r>
              <a:rPr lang="en-US" altLang="ru-RU" sz="2800" b="1" dirty="0" smtClean="0"/>
              <a:t>S 1</a:t>
            </a:r>
            <a:endParaRPr lang="ru-RU" altLang="ru-RU" sz="2800" b="1" u="sng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b="1" u="sng" dirty="0" err="1" smtClean="0">
                <a:solidFill>
                  <a:schemeClr val="bg2"/>
                </a:solidFill>
              </a:rPr>
              <a:t>кц</a:t>
            </a:r>
            <a:endParaRPr lang="ru-RU" altLang="ru-RU" sz="2800" b="1" u="sng" dirty="0" smtClean="0">
              <a:solidFill>
                <a:schemeClr val="bg2"/>
              </a:solidFill>
            </a:endParaRPr>
          </a:p>
          <a:p>
            <a:pPr eaLnBrk="1" hangingPunct="1"/>
            <a:endParaRPr lang="ru-RU" altLang="ru-RU" sz="2800" dirty="0" smtClean="0"/>
          </a:p>
        </p:txBody>
      </p:sp>
      <p:pic>
        <p:nvPicPr>
          <p:cNvPr id="1024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773238"/>
            <a:ext cx="367665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88</TotalTime>
  <Words>1057</Words>
  <Application>Microsoft Office PowerPoint</Application>
  <PresentationFormat>Экран (4:3)</PresentationFormat>
  <Paragraphs>279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Пиксел</vt:lpstr>
      <vt:lpstr>Формула</vt:lpstr>
      <vt:lpstr>Структура алгоритмов</vt:lpstr>
      <vt:lpstr>Структура «Следование»</vt:lpstr>
      <vt:lpstr>Задача1. Найдите площадь трапеции с основаниями A,B, высотой Н </vt:lpstr>
      <vt:lpstr>Структура «Ветвление»</vt:lpstr>
      <vt:lpstr>Полная форма ветвления</vt:lpstr>
      <vt:lpstr>Неполная форма ветвления</vt:lpstr>
      <vt:lpstr>Задача 1. Найдите значение функции</vt:lpstr>
      <vt:lpstr>Структура «Цикл»</vt:lpstr>
      <vt:lpstr>Цикл с параметром- цикл, выполнение которого определяется значениями параметра </vt:lpstr>
      <vt:lpstr>Пример 3. Найти сумму натуральных нечетных чисел от 1 до N </vt:lpstr>
      <vt:lpstr>Цикл с предусловием- цикл, выполнение которого повторяется пока истинно условие </vt:lpstr>
      <vt:lpstr>Задача 3. Найти сумму натуральных нечетных чисел от 1 до N </vt:lpstr>
      <vt:lpstr> Задача: Найти сумму всех двузначных четных чисел.</vt:lpstr>
      <vt:lpstr>Цикл с постусловием- цикл, выполнение которого повторяется ДО истинности условия </vt:lpstr>
      <vt:lpstr>Задача 3. Найти сумму натуральных нечетных чисел от 1 до N </vt:lpstr>
      <vt:lpstr>Вопросы</vt:lpstr>
      <vt:lpstr>         1)Назовите алгоритмическую структуру 2)Назначение структуры</vt:lpstr>
      <vt:lpstr>1) Назовите алгоритмическую структуру 2) Назначение структуры</vt:lpstr>
      <vt:lpstr>1) Назовите алгоритмическую структуру 2) Назначение структуры</vt:lpstr>
      <vt:lpstr>1) Назовите алгоритмическую структуру 2) Назначение структуры</vt:lpstr>
      <vt:lpstr>Устные задания</vt:lpstr>
      <vt:lpstr>          1.Укажите тип данного алгоритма   2.В результате выполнения алгоритма было получено Z=60. Укажите пропущенный оператор    </vt:lpstr>
      <vt:lpstr>1.Укажите тип данного алгоритма   2. В результате выполнения алгоритма было получено число 40. С каким числом начал работать алгоритм   </vt:lpstr>
      <vt:lpstr>1. Укажите тип данного алгоритма  2. Введено число 1. Выполните алгоритм и дайте ответ </vt:lpstr>
      <vt:lpstr>1. Укажите тип данного алгоритма  2. Введено число 20. Выполните алгоритм и дайте ответ </vt:lpstr>
      <vt:lpstr>ПОСТРОЙ БЛОК - СХЕМУ</vt:lpstr>
      <vt:lpstr>Задача № 5.       </vt:lpstr>
      <vt:lpstr>Задача № 6</vt:lpstr>
      <vt:lpstr>Ответ к задаче 5</vt:lpstr>
      <vt:lpstr>Ответ к задаче 6</vt:lpstr>
      <vt:lpstr>СОСТАВЬ  АЛГОРИТМ</vt:lpstr>
      <vt:lpstr>  Задача № 7  </vt:lpstr>
      <vt:lpstr>Задача № 8</vt:lpstr>
      <vt:lpstr>Ответ к задаче 7</vt:lpstr>
      <vt:lpstr>Ответ к задаче 8</vt:lpstr>
      <vt:lpstr>Д.з.: п 13 (учебник И.Семакина «Информатика 10 класс»)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АЛГОРИТМОВ</dc:title>
  <dc:creator>Наталья</dc:creator>
  <cp:lastModifiedBy>Юлия</cp:lastModifiedBy>
  <cp:revision>15</cp:revision>
  <dcterms:created xsi:type="dcterms:W3CDTF">2010-04-11T16:14:30Z</dcterms:created>
  <dcterms:modified xsi:type="dcterms:W3CDTF">2018-03-13T17:36:29Z</dcterms:modified>
</cp:coreProperties>
</file>