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97" r:id="rId2"/>
    <p:sldId id="292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009900"/>
    <a:srgbClr val="FFC000"/>
    <a:srgbClr val="F07F09"/>
    <a:srgbClr val="725828"/>
    <a:srgbClr val="008000"/>
    <a:srgbClr val="666633"/>
    <a:srgbClr val="000066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050" autoAdjust="0"/>
  </p:normalViewPr>
  <p:slideViewPr>
    <p:cSldViewPr snapToGrid="0" showGuides="1">
      <p:cViewPr varScale="1">
        <p:scale>
          <a:sx n="113" d="100"/>
          <a:sy n="113" d="100"/>
        </p:scale>
        <p:origin x="-774" y="-96"/>
      </p:cViewPr>
      <p:guideLst>
        <p:guide orient="horz" pos="145"/>
        <p:guide pos="6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685800" y="1533525"/>
            <a:ext cx="7772400" cy="3538538"/>
          </a:xfrm>
        </p:spPr>
        <p:txBody>
          <a:bodyPr/>
          <a:lstStyle/>
          <a:p>
            <a:pPr algn="ctr">
              <a:defRPr/>
            </a:pP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Решение  заданий  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В7 </a:t>
            </a:r>
            <a:b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тригонометрия</a:t>
            </a: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по материалам открытого банка </a:t>
            </a:r>
            <a:b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задач ЕГЭ по математике 2013 года</a:t>
            </a:r>
            <a: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endParaRPr lang="ru-RU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nguiatGothicC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42888"/>
            <a:ext cx="77025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МБОУ СОШ №5 – «Школа здоровья и развития»</a:t>
            </a:r>
          </a:p>
          <a:p>
            <a:pPr>
              <a:defRPr/>
            </a:pPr>
            <a:r>
              <a:rPr lang="ru-RU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г. Радужный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750" y="6418263"/>
            <a:ext cx="50117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Автор: учитель математики Е.Ю. Семёнова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49270" y="18171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95307" y="982133"/>
            <a:ext cx="8249159" cy="903288"/>
            <a:chOff x="446107" y="601134"/>
            <a:chExt cx="8249159" cy="9032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5967823" y="601134"/>
            <a:ext cx="2727443" cy="903288"/>
          </p:xfrm>
          <a:graphic>
            <a:graphicData uri="http://schemas.openxmlformats.org/presentationml/2006/ole">
              <p:oleObj spid="_x0000_s87042" name="Формула" r:id="rId3" imgW="1917360" imgH="634680" progId="Equation.3">
                <p:embed/>
              </p:oleObj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969963" y="4368697"/>
            <a:ext cx="789939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нечетности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свойство четности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/>
              </a:rPr>
              <a:t>,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 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latin typeface="Bookman Old Style"/>
              </a:rPr>
              <a:t>,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Constantia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l-GR" sz="2000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 </a:t>
            </a:r>
            <a:r>
              <a:rPr lang="en-US" sz="2000" i="1" dirty="0" err="1" smtClean="0">
                <a:solidFill>
                  <a:srgbClr val="C00000"/>
                </a:solidFill>
                <a:latin typeface="Constantia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969962" y="2327275"/>
          <a:ext cx="6357190" cy="1855258"/>
        </p:xfrm>
        <a:graphic>
          <a:graphicData uri="http://schemas.openxmlformats.org/presentationml/2006/ole">
            <p:oleObj spid="_x0000_s87046" name="Формула" r:id="rId4" imgW="3568680" imgH="1041120" progId="Equation.3">
              <p:embed/>
            </p:oleObj>
          </a:graphicData>
        </a:graphic>
      </p:graphicFrame>
      <p:sp>
        <p:nvSpPr>
          <p:cNvPr id="14" name="Скругленный прямоугольник 13"/>
          <p:cNvSpPr/>
          <p:nvPr/>
        </p:nvSpPr>
        <p:spPr bwMode="auto">
          <a:xfrm>
            <a:off x="4919133" y="3666067"/>
            <a:ext cx="533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1603" y="1910294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3774" y="1089027"/>
            <a:ext cx="7967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14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Н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айдите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значение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выражения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 marL="514350" lvl="0" indent="-514350" algn="ctr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4tg(</a:t>
            </a: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3</a:t>
            </a:r>
            <a:r>
              <a:rPr lang="el-GR" sz="24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– t) – 3tg t,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если </a:t>
            </a:r>
            <a:r>
              <a:rPr lang="en-US" sz="2400" i="1" dirty="0" err="1" smtClean="0">
                <a:solidFill>
                  <a:prstClr val="black"/>
                </a:solidFill>
                <a:latin typeface="Bookman Old Style" pitchFamily="18" charset="0"/>
              </a:rPr>
              <a:t>tg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t = 1.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9963" y="3547431"/>
            <a:ext cx="7899399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нечетности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tg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формул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l-GR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969963" y="2506663"/>
          <a:ext cx="7334250" cy="677862"/>
        </p:xfrm>
        <a:graphic>
          <a:graphicData uri="http://schemas.openxmlformats.org/presentationml/2006/ole">
            <p:oleObj spid="_x0000_s88072" name="Формула" r:id="rId3" imgW="4394160" imgH="406080" progId="Equation.3">
              <p:embed/>
            </p:oleObj>
          </a:graphicData>
        </a:graphic>
      </p:graphicFrame>
      <p:sp>
        <p:nvSpPr>
          <p:cNvPr id="15" name="Скругленный прямоугольник 14"/>
          <p:cNvSpPr/>
          <p:nvPr/>
        </p:nvSpPr>
        <p:spPr bwMode="auto">
          <a:xfrm>
            <a:off x="2006600" y="2895600"/>
            <a:ext cx="3725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971020"/>
            <a:ext cx="8630159" cy="720725"/>
            <a:chOff x="446107" y="776287"/>
            <a:chExt cx="8630159" cy="7207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15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sin t = 0,96,  </a:t>
              </a:r>
              <a:r>
                <a:rPr lang="en-US" sz="2200" i="1" dirty="0" smtClean="0">
                  <a:solidFill>
                    <a:prstClr val="black"/>
                  </a:solidFill>
                  <a:latin typeface="+mn-lt"/>
                </a:rPr>
                <a:t>t</a:t>
              </a:r>
              <a:r>
                <a:rPr lang="ru-RU" sz="2200" i="1" dirty="0" smtClean="0">
                  <a:latin typeface="+mn-lt"/>
                </a:rPr>
                <a:t> </a:t>
              </a:r>
              <a:r>
                <a:rPr lang="ru-RU" sz="2200" dirty="0" smtClean="0">
                  <a:latin typeface="+mn-lt"/>
                </a:rPr>
                <a:t>∈</a:t>
              </a:r>
              <a:r>
                <a:rPr lang="en-US" sz="2200" dirty="0" smtClean="0">
                  <a:latin typeface="+mn-lt"/>
                </a:rPr>
                <a:t> </a:t>
              </a:r>
              <a:r>
                <a:rPr lang="en-US" sz="2200" i="1" dirty="0" smtClean="0">
                  <a:latin typeface="+mn-lt"/>
                </a:rPr>
                <a:t>(0; 0,5</a:t>
              </a:r>
              <a:r>
                <a:rPr lang="el-GR" sz="2200" i="1" dirty="0" smtClean="0">
                  <a:latin typeface="+mn-lt"/>
                </a:rPr>
                <a:t>π</a:t>
              </a:r>
              <a:r>
                <a:rPr lang="en-US" sz="2200" i="1" dirty="0" smtClean="0">
                  <a:latin typeface="+mn-lt"/>
                </a:rPr>
                <a:t>).</a:t>
              </a:r>
              <a:r>
                <a:rPr lang="ru-RU" sz="2200" i="1" dirty="0" smtClean="0">
                  <a:solidFill>
                    <a:prstClr val="black"/>
                  </a:solidFill>
                  <a:latin typeface="+mn-lt"/>
                </a:rPr>
                <a:t> 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2462212" y="776287"/>
            <a:ext cx="1928812" cy="720725"/>
          </p:xfrm>
          <a:graphic>
            <a:graphicData uri="http://schemas.openxmlformats.org/presentationml/2006/ole">
              <p:oleObj spid="_x0000_s89090" name="Формула" r:id="rId3" imgW="1155600" imgH="431640" progId="Equation.3">
                <p:embed/>
              </p:oleObj>
            </a:graphicData>
          </a:graphic>
        </p:graphicFrame>
      </p:grp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969963" y="2176991"/>
          <a:ext cx="7535487" cy="2361141"/>
        </p:xfrm>
        <a:graphic>
          <a:graphicData uri="http://schemas.openxmlformats.org/presentationml/2006/ole">
            <p:oleObj spid="_x0000_s89091" name="Формула" r:id="rId4" imgW="4406760" imgH="138420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969963" y="4605764"/>
            <a:ext cx="8055504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 приведения: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+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147732" y="3979333"/>
            <a:ext cx="5672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971549"/>
            <a:ext cx="8630159" cy="720725"/>
            <a:chOff x="446107" y="776816"/>
            <a:chExt cx="8630159" cy="7207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16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 = 0,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2555875" y="776816"/>
            <a:ext cx="1420813" cy="720725"/>
          </p:xfrm>
          <a:graphic>
            <a:graphicData uri="http://schemas.openxmlformats.org/presentationml/2006/ole">
              <p:oleObj spid="_x0000_s90114" name="Формула" r:id="rId3" imgW="850680" imgH="431640" progId="Equation.3">
                <p:embed/>
              </p:oleObj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969963" y="2895497"/>
            <a:ext cx="7818437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 приведения: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5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8153399" y="2277533"/>
            <a:ext cx="5672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969963" y="2084268"/>
          <a:ext cx="7823201" cy="742950"/>
        </p:xfrm>
        <a:graphic>
          <a:graphicData uri="http://schemas.openxmlformats.org/presentationml/2006/ole">
            <p:oleObj spid="_x0000_s90120" name="Формула" r:id="rId4" imgW="46861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2241" y="1105961"/>
            <a:ext cx="86301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17</a:t>
            </a:r>
            <a:r>
              <a:rPr lang="ru-RU" sz="2200" i="1" dirty="0" smtClean="0">
                <a:solidFill>
                  <a:prstClr val="black"/>
                </a:solidFill>
                <a:latin typeface="+mn-lt"/>
              </a:rPr>
              <a:t>. Н</a:t>
            </a:r>
            <a:r>
              <a:rPr lang="ru-RU" sz="2200" i="1" dirty="0" smtClean="0">
                <a:solidFill>
                  <a:prstClr val="black"/>
                </a:solidFill>
                <a:latin typeface="+mn-lt"/>
              </a:rPr>
              <a:t>айдите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tg</a:t>
            </a:r>
            <a:r>
              <a:rPr lang="en-US" sz="2200" i="1" baseline="30000" dirty="0" smtClean="0">
                <a:solidFill>
                  <a:prstClr val="black"/>
                </a:solidFill>
                <a:latin typeface="+mn-lt"/>
              </a:rPr>
              <a:t>2 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t, </a:t>
            </a:r>
            <a:r>
              <a:rPr lang="ru-RU" sz="2200" i="1" dirty="0" smtClean="0">
                <a:solidFill>
                  <a:prstClr val="black"/>
                </a:solidFill>
                <a:latin typeface="+mn-lt"/>
              </a:rPr>
              <a:t>если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 5sin</a:t>
            </a:r>
            <a:r>
              <a:rPr lang="en-US" sz="2200" i="1" baseline="30000" dirty="0" smtClean="0">
                <a:solidFill>
                  <a:prstClr val="black"/>
                </a:solidFill>
                <a:latin typeface="+mn-lt"/>
              </a:rPr>
              <a:t>2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t + 12cos</a:t>
            </a:r>
            <a:r>
              <a:rPr lang="en-US" sz="2200" i="1" baseline="30000" dirty="0" smtClean="0">
                <a:solidFill>
                  <a:prstClr val="black"/>
                </a:solidFill>
                <a:latin typeface="+mn-lt"/>
              </a:rPr>
              <a:t>2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t = 6.</a:t>
            </a:r>
            <a:endParaRPr lang="en-US" sz="2200" i="1" dirty="0" smtClean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718734" y="5325533"/>
            <a:ext cx="2709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1143" name="Object 8"/>
          <p:cNvGraphicFramePr>
            <a:graphicFrameLocks noChangeAspect="1"/>
          </p:cNvGraphicFramePr>
          <p:nvPr/>
        </p:nvGraphicFramePr>
        <p:xfrm>
          <a:off x="987425" y="2131484"/>
          <a:ext cx="3822700" cy="3554413"/>
        </p:xfrm>
        <a:graphic>
          <a:graphicData uri="http://schemas.openxmlformats.org/presentationml/2006/ole">
            <p:oleObj spid="_x0000_s91143" name="Формула" r:id="rId3" imgW="2234880" imgH="2082600" progId="Equation.3">
              <p:embed/>
            </p:oleObj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987425" y="5702271"/>
            <a:ext cx="6189134" cy="763647"/>
            <a:chOff x="1210733" y="5431337"/>
            <a:chExt cx="6189134" cy="76364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baseline="30000" dirty="0" smtClean="0">
                  <a:solidFill>
                    <a:srgbClr val="C00000"/>
                  </a:solidFill>
                  <a:latin typeface="Bookman Old Style"/>
                </a:rPr>
                <a:t>2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+ 1 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5900334" y="5431337"/>
              <a:ext cx="930063" cy="763647"/>
              <a:chOff x="6645401" y="2578071"/>
              <a:chExt cx="930063" cy="763647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645401" y="2941608"/>
                <a:ext cx="9300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baseline="30000" dirty="0" smtClean="0">
                    <a:solidFill>
                      <a:srgbClr val="C00000"/>
                    </a:solidFill>
                    <a:latin typeface="Bookman Old Style"/>
                  </a:rPr>
                  <a:t>2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830252" y="2578071"/>
                <a:ext cx="3433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1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764867" y="2980267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87425" y="2352147"/>
          <a:ext cx="7696200" cy="2014537"/>
        </p:xfrm>
        <a:graphic>
          <a:graphicData uri="http://schemas.openxmlformats.org/presentationml/2006/ole">
            <p:oleObj spid="_x0000_s92167" name="Формула" r:id="rId3" imgW="4609800" imgH="120636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8009467" y="3564467"/>
            <a:ext cx="609599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987425" y="4516937"/>
            <a:ext cx="6189134" cy="695915"/>
            <a:chOff x="1210733" y="5482136"/>
            <a:chExt cx="6189134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3" name="Группа 15"/>
          <p:cNvGrpSpPr/>
          <p:nvPr/>
        </p:nvGrpSpPr>
        <p:grpSpPr>
          <a:xfrm>
            <a:off x="454575" y="1028700"/>
            <a:ext cx="8350758" cy="657225"/>
            <a:chOff x="446107" y="825500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8.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   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 =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2579157" y="825500"/>
            <a:ext cx="1951038" cy="657225"/>
          </p:xfrm>
          <a:graphic>
            <a:graphicData uri="http://schemas.openxmlformats.org/presentationml/2006/ole">
              <p:oleObj spid="_x0000_s92166" name="Формула" r:id="rId4" imgW="11682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87425" y="2138891"/>
          <a:ext cx="7800975" cy="3309938"/>
        </p:xfrm>
        <a:graphic>
          <a:graphicData uri="http://schemas.openxmlformats.org/presentationml/2006/ole">
            <p:oleObj spid="_x0000_s93187" name="Формула" r:id="rId3" imgW="4673520" imgH="198108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182533" y="4656667"/>
            <a:ext cx="2963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987425" y="5549870"/>
            <a:ext cx="6189134" cy="695915"/>
            <a:chOff x="1210733" y="5482136"/>
            <a:chExt cx="6189134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" name="Группа 15"/>
          <p:cNvGrpSpPr/>
          <p:nvPr/>
        </p:nvGrpSpPr>
        <p:grpSpPr>
          <a:xfrm>
            <a:off x="454575" y="1028700"/>
            <a:ext cx="8350758" cy="657225"/>
            <a:chOff x="446107" y="825500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19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 = 5.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2600212" y="825500"/>
            <a:ext cx="2610219" cy="657225"/>
          </p:xfrm>
          <a:graphic>
            <a:graphicData uri="http://schemas.openxmlformats.org/presentationml/2006/ole">
              <p:oleObj spid="_x0000_s93186" name="Формула" r:id="rId4" imgW="15620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987425" y="2139950"/>
          <a:ext cx="3819525" cy="3603625"/>
        </p:xfrm>
        <a:graphic>
          <a:graphicData uri="http://schemas.openxmlformats.org/presentationml/2006/ole">
            <p:oleObj spid="_x0000_s94214" name="Формула" r:id="rId3" imgW="2361960" imgH="215892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549400" y="5410200"/>
            <a:ext cx="4318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987425" y="5719204"/>
            <a:ext cx="6189134" cy="695915"/>
            <a:chOff x="1210733" y="5482136"/>
            <a:chExt cx="6189134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" name="Группа 15"/>
          <p:cNvGrpSpPr/>
          <p:nvPr/>
        </p:nvGrpSpPr>
        <p:grpSpPr>
          <a:xfrm>
            <a:off x="454575" y="1020763"/>
            <a:ext cx="8350758" cy="657225"/>
            <a:chOff x="446107" y="817563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20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t,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4159891" y="817563"/>
            <a:ext cx="2270611" cy="657225"/>
          </p:xfrm>
          <a:graphic>
            <a:graphicData uri="http://schemas.openxmlformats.org/presentationml/2006/ole">
              <p:oleObj spid="_x0000_s94210" name="Формула" r:id="rId4" imgW="13586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87425" y="2112433"/>
          <a:ext cx="4413250" cy="4367213"/>
        </p:xfrm>
        <a:graphic>
          <a:graphicData uri="http://schemas.openxmlformats.org/presentationml/2006/ole">
            <p:oleObj spid="_x0000_s95238" name="Формула" r:id="rId3" imgW="2730240" imgH="261612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566334" y="6138333"/>
            <a:ext cx="5672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3699932" y="5803872"/>
            <a:ext cx="5164668" cy="695915"/>
            <a:chOff x="1210733" y="5482136"/>
            <a:chExt cx="5164668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5164668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" name="Группа 15"/>
          <p:cNvGrpSpPr/>
          <p:nvPr/>
        </p:nvGrpSpPr>
        <p:grpSpPr>
          <a:xfrm>
            <a:off x="454575" y="1020233"/>
            <a:ext cx="8350758" cy="657225"/>
            <a:chOff x="446107" y="817033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21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t,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4248484" y="817033"/>
            <a:ext cx="2672562" cy="657225"/>
          </p:xfrm>
          <a:graphic>
            <a:graphicData uri="http://schemas.openxmlformats.org/presentationml/2006/ole">
              <p:oleObj spid="_x0000_s95234" name="Формула" r:id="rId4" imgW="16002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987425" y="2321015"/>
          <a:ext cx="7231063" cy="1339850"/>
        </p:xfrm>
        <a:graphic>
          <a:graphicData uri="http://schemas.openxmlformats.org/presentationml/2006/ole">
            <p:oleObj spid="_x0000_s97288" name="Формула" r:id="rId3" imgW="4800600" imgH="8888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3224" y="19018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9963" y="4368697"/>
            <a:ext cx="7899399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endParaRPr lang="en-US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/>
              </a:rPr>
              <a:t>,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 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395134" y="3158068"/>
            <a:ext cx="270934" cy="313265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52974" y="898525"/>
            <a:ext cx="8422197" cy="1116542"/>
            <a:chOff x="395307" y="1228725"/>
            <a:chExt cx="8422197" cy="1116542"/>
          </a:xfrm>
        </p:grpSpPr>
        <p:grpSp>
          <p:nvGrpSpPr>
            <p:cNvPr id="2" name="Группа 15"/>
            <p:cNvGrpSpPr/>
            <p:nvPr/>
          </p:nvGrpSpPr>
          <p:grpSpPr>
            <a:xfrm>
              <a:off x="395307" y="1228725"/>
              <a:ext cx="8422197" cy="1040693"/>
              <a:chOff x="446107" y="847726"/>
              <a:chExt cx="8422197" cy="1040693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446107" y="911228"/>
                <a:ext cx="7967133" cy="9771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lvl="0" indent="-514350"/>
                <a:r>
                  <a:rPr lang="en-US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22</a:t>
                </a:r>
                <a:r>
                  <a:rPr lang="ru-RU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. Н</a:t>
                </a:r>
                <a:r>
                  <a:rPr lang="ru-RU" sz="2300" i="1" dirty="0" smtClean="0">
                    <a:latin typeface="Bookman Old Style" pitchFamily="18" charset="0"/>
                  </a:rPr>
                  <a:t>ай</a:t>
                </a:r>
                <a:r>
                  <a:rPr lang="ru-RU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дите </a:t>
                </a:r>
                <a:r>
                  <a:rPr lang="ru-RU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значение </a:t>
                </a:r>
                <a:r>
                  <a:rPr lang="ru-RU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выражения</a:t>
                </a:r>
                <a:endParaRPr lang="en-US" sz="2300" i="1" dirty="0" smtClean="0">
                  <a:solidFill>
                    <a:prstClr val="black"/>
                  </a:solidFill>
                  <a:latin typeface="Bookman Old Style" pitchFamily="18" charset="0"/>
                </a:endParaRPr>
              </a:p>
              <a:p>
                <a:pPr marL="514350" lvl="0" indent="-514350">
                  <a:lnSpc>
                    <a:spcPct val="150000"/>
                  </a:lnSpc>
                </a:pPr>
                <a:r>
                  <a:rPr lang="en-US" sz="2300" i="1" dirty="0" smtClean="0">
                    <a:solidFill>
                      <a:srgbClr val="C00000"/>
                    </a:solidFill>
                    <a:latin typeface="Bookman Old Style" pitchFamily="18" charset="0"/>
                    <a:sym typeface="Symbol"/>
                  </a:rPr>
                  <a:t>      </a:t>
                </a:r>
                <a:r>
                  <a:rPr lang="ru-RU" sz="2300" i="1" dirty="0" smtClean="0">
                    <a:latin typeface="Bookman Old Style" pitchFamily="18" charset="0"/>
                    <a:sym typeface="Symbol"/>
                  </a:rPr>
                  <a:t>если  </a:t>
                </a:r>
                <a:endParaRPr lang="en-US" sz="2300" i="1" dirty="0" smtClean="0">
                  <a:latin typeface="Bookman Old Style" pitchFamily="18" charset="0"/>
                  <a:sym typeface="Symbol"/>
                </a:endParaRPr>
              </a:p>
            </p:txBody>
          </p:sp>
          <p:graphicFrame>
            <p:nvGraphicFramePr>
              <p:cNvPr id="81927" name="Object 7"/>
              <p:cNvGraphicFramePr>
                <a:graphicFrameLocks noChangeAspect="1"/>
              </p:cNvGraphicFramePr>
              <p:nvPr/>
            </p:nvGraphicFramePr>
            <p:xfrm>
              <a:off x="5846026" y="847726"/>
              <a:ext cx="3022278" cy="650875"/>
            </p:xfrm>
            <a:graphic>
              <a:graphicData uri="http://schemas.openxmlformats.org/presentationml/2006/ole">
                <p:oleObj spid="_x0000_s97282" name="Формула" r:id="rId4" imgW="2006280" imgH="431640" progId="Equation.3">
                  <p:embed/>
                </p:oleObj>
              </a:graphicData>
            </a:graphic>
          </p:graphicFrame>
        </p:grpSp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1903411" y="1689099"/>
            <a:ext cx="1331635" cy="656168"/>
          </p:xfrm>
          <a:graphic>
            <a:graphicData uri="http://schemas.openxmlformats.org/presentationml/2006/ole">
              <p:oleObj spid="_x0000_s97287" name="Формула" r:id="rId5" imgW="799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438700" y="915988"/>
            <a:ext cx="7967133" cy="657225"/>
            <a:chOff x="-25400" y="1000655"/>
            <a:chExt cx="7967133" cy="657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1.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363613" y="1000655"/>
            <a:ext cx="2119312" cy="657225"/>
          </p:xfrm>
          <a:graphic>
            <a:graphicData uri="http://schemas.openxmlformats.org/presentationml/2006/ole">
              <p:oleObj spid="_x0000_s52227" name="Формула" r:id="rId3" imgW="1269720" imgH="3934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87900" y="144463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7899" y="401849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969963" y="1916113"/>
          <a:ext cx="3667125" cy="657225"/>
        </p:xfrm>
        <a:graphic>
          <a:graphicData uri="http://schemas.openxmlformats.org/presentationml/2006/ole">
            <p:oleObj spid="_x0000_s52240" name="Формула" r:id="rId4" imgW="2197080" imgH="39348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969962" y="2658431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sin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47167" y="3343275"/>
            <a:ext cx="7967133" cy="698500"/>
            <a:chOff x="-25400" y="981076"/>
            <a:chExt cx="7967133" cy="6985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302758" y="981076"/>
            <a:ext cx="2459038" cy="698500"/>
          </p:xfrm>
          <a:graphic>
            <a:graphicData uri="http://schemas.openxmlformats.org/presentationml/2006/ole">
              <p:oleObj spid="_x0000_s52241" name="Формула" r:id="rId5" imgW="1473120" imgH="419040" progId="Equation.3">
                <p:embed/>
              </p:oleObj>
            </a:graphicData>
          </a:graphic>
        </p:graphicFrame>
      </p:grp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969963" y="4534428"/>
          <a:ext cx="7229475" cy="1397000"/>
        </p:xfrm>
        <a:graphic>
          <a:graphicData uri="http://schemas.openxmlformats.org/presentationml/2006/ole">
            <p:oleObj spid="_x0000_s52244" name="Формула" r:id="rId6" imgW="4330440" imgH="838080" progId="Equation.3">
              <p:embed/>
            </p:oleObj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969963" y="6011231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с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os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– 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4334933" y="2074334"/>
            <a:ext cx="2286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861733" y="5427134"/>
            <a:ext cx="533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987425" y="2266950"/>
          <a:ext cx="7250113" cy="698500"/>
        </p:xfrm>
        <a:graphic>
          <a:graphicData uri="http://schemas.openxmlformats.org/presentationml/2006/ole">
            <p:oleObj spid="_x0000_s102408" name="Формула" r:id="rId3" imgW="4343400" imgH="4190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1"/>
          <p:cNvGrpSpPr/>
          <p:nvPr/>
        </p:nvGrpSpPr>
        <p:grpSpPr>
          <a:xfrm>
            <a:off x="447166" y="1060450"/>
            <a:ext cx="7967133" cy="657225"/>
            <a:chOff x="-25400" y="984250"/>
            <a:chExt cx="7967133" cy="657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617083" y="984250"/>
            <a:ext cx="1949450" cy="657225"/>
          </p:xfrm>
          <a:graphic>
            <a:graphicData uri="http://schemas.openxmlformats.org/presentationml/2006/ole">
              <p:oleObj spid="_x0000_s102402" name="Формула" r:id="rId4" imgW="1168200" imgH="3934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87900" y="169863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87425" y="3242629"/>
            <a:ext cx="7826904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формула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–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7653867" y="2427377"/>
            <a:ext cx="53755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3869" y="164782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3" name="Группа 27"/>
          <p:cNvGrpSpPr/>
          <p:nvPr/>
        </p:nvGrpSpPr>
        <p:grpSpPr>
          <a:xfrm>
            <a:off x="395307" y="1136651"/>
            <a:ext cx="8090939" cy="655638"/>
            <a:chOff x="-25400" y="992718"/>
            <a:chExt cx="8090939" cy="65563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24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62051" y="992718"/>
            <a:ext cx="2503488" cy="655638"/>
          </p:xfrm>
          <a:graphic>
            <a:graphicData uri="http://schemas.openxmlformats.org/presentationml/2006/ole">
              <p:oleObj spid="_x0000_s103427" name="Формула" r:id="rId3" imgW="149832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8102600" y="3276601"/>
            <a:ext cx="3556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3945364"/>
            <a:ext cx="7826904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формула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свойство периодичности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latin typeface="Bookman Old Style"/>
              </a:rPr>
              <a:t>, </a:t>
            </a:r>
            <a:r>
              <a:rPr lang="ru-RU" sz="2000" i="1" dirty="0" smtClean="0">
                <a:latin typeface="Bookman Old Style"/>
              </a:rPr>
              <a:t>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свойство нечетности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г) таблица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значений тригонометрических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987425" y="2301875"/>
          <a:ext cx="7553325" cy="1522413"/>
        </p:xfrm>
        <a:graphic>
          <a:graphicData uri="http://schemas.openxmlformats.org/presentationml/2006/ole">
            <p:oleObj spid="_x0000_s103429" name="Формула" r:id="rId4" imgW="45208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87425" y="2259541"/>
          <a:ext cx="7875588" cy="2155825"/>
        </p:xfrm>
        <a:graphic>
          <a:graphicData uri="http://schemas.openxmlformats.org/presentationml/2006/ole">
            <p:oleObj spid="_x0000_s104454" name="Формула" r:id="rId3" imgW="4851360" imgH="13334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6" y="1715563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395307" y="1111250"/>
            <a:ext cx="8477760" cy="637034"/>
            <a:chOff x="-25400" y="967317"/>
            <a:chExt cx="8477760" cy="63703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5. Н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2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009601" y="967317"/>
            <a:ext cx="3442759" cy="637034"/>
          </p:xfrm>
          <a:graphic>
            <a:graphicData uri="http://schemas.openxmlformats.org/presentationml/2006/ole">
              <p:oleObj spid="_x0000_s104450" name="Формула" r:id="rId4" imgW="212076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2920999" y="3911600"/>
            <a:ext cx="482599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4588830"/>
            <a:ext cx="782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– 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/>
              </a:rPr>
              <a:t>.</a:t>
            </a:r>
            <a:endParaRPr lang="en-US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свойство периодичности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и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</a:t>
            </a:r>
            <a:r>
              <a:rPr lang="ru-RU" sz="2000" i="1" dirty="0" smtClean="0">
                <a:latin typeface="Bookman Old Style"/>
              </a:rPr>
              <a:t>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значений тригонометрических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3244" y="16986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395307" y="1136650"/>
            <a:ext cx="7967133" cy="636588"/>
            <a:chOff x="-25400" y="992717"/>
            <a:chExt cx="7967133" cy="6365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26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81631" y="992717"/>
            <a:ext cx="2349500" cy="636588"/>
          </p:xfrm>
          <a:graphic>
            <a:graphicData uri="http://schemas.openxmlformats.org/presentationml/2006/ole">
              <p:oleObj spid="_x0000_s105474" name="Формула" r:id="rId3" imgW="144756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7814733" y="3259666"/>
            <a:ext cx="2878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4487230"/>
            <a:ext cx="782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2cos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– 1</a:t>
            </a:r>
            <a:r>
              <a:rPr lang="en-US" sz="2000" i="1" dirty="0" smtClean="0">
                <a:latin typeface="Bookman Old Style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свойство периодичности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</a:t>
            </a:r>
            <a:r>
              <a:rPr lang="ru-RU" sz="2000" i="1" dirty="0" smtClean="0">
                <a:latin typeface="Bookman Old Style"/>
              </a:rPr>
              <a:t>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значений тригонометрических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87425" y="2333685"/>
          <a:ext cx="7172326" cy="1477963"/>
        </p:xfrm>
        <a:graphic>
          <a:graphicData uri="http://schemas.openxmlformats.org/presentationml/2006/ole">
            <p:oleObj spid="_x0000_s105478" name="Формула" r:id="rId4" imgW="44193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87425" y="2346006"/>
          <a:ext cx="7624763" cy="1519238"/>
        </p:xfrm>
        <a:graphic>
          <a:graphicData uri="http://schemas.openxmlformats.org/presentationml/2006/ole">
            <p:oleObj spid="_x0000_s106502" name="Формула" r:id="rId3" imgW="4698720" imgH="93960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3244" y="16986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395307" y="1136650"/>
            <a:ext cx="7967133" cy="636588"/>
            <a:chOff x="-25400" y="992717"/>
            <a:chExt cx="7967133" cy="6365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71048" y="992717"/>
            <a:ext cx="2184400" cy="636588"/>
          </p:xfrm>
          <a:graphic>
            <a:graphicData uri="http://schemas.openxmlformats.org/presentationml/2006/ole">
              <p:oleObj spid="_x0000_s106498" name="Формула" r:id="rId4" imgW="134604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8127999" y="3310466"/>
            <a:ext cx="4487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4487230"/>
            <a:ext cx="782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1 –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2sin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свойство периодичности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</a:t>
            </a:r>
            <a:r>
              <a:rPr lang="ru-RU" sz="2000" i="1" dirty="0" smtClean="0">
                <a:latin typeface="Bookman Old Style"/>
              </a:rPr>
              <a:t>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значений тригонометрических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1"/>
          <p:cNvGrpSpPr/>
          <p:nvPr/>
        </p:nvGrpSpPr>
        <p:grpSpPr>
          <a:xfrm>
            <a:off x="438700" y="915988"/>
            <a:ext cx="7967133" cy="657225"/>
            <a:chOff x="-25400" y="1000655"/>
            <a:chExt cx="7967133" cy="657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395363" y="1000655"/>
            <a:ext cx="1377950" cy="657225"/>
          </p:xfrm>
          <a:graphic>
            <a:graphicData uri="http://schemas.openxmlformats.org/presentationml/2006/ole">
              <p:oleObj spid="_x0000_s78850" name="Формула" r:id="rId3" imgW="825480" imgH="3934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87900" y="144463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3136" y="427249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69963" y="2624563"/>
            <a:ext cx="782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–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sin t</a:t>
            </a:r>
            <a:endParaRPr lang="ru-RU" sz="2000" dirty="0">
              <a:solidFill>
                <a:srgbClr val="C00000"/>
              </a:solidFill>
            </a:endParaRPr>
          </a:p>
        </p:txBody>
      </p:sp>
      <p:grpSp>
        <p:nvGrpSpPr>
          <p:cNvPr id="3" name="Группа 27"/>
          <p:cNvGrpSpPr/>
          <p:nvPr/>
        </p:nvGrpSpPr>
        <p:grpSpPr>
          <a:xfrm>
            <a:off x="446107" y="3583517"/>
            <a:ext cx="7967133" cy="655638"/>
            <a:chOff x="-25400" y="984252"/>
            <a:chExt cx="7967133" cy="65563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4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375785" y="984252"/>
            <a:ext cx="1739900" cy="655638"/>
          </p:xfrm>
          <a:graphic>
            <a:graphicData uri="http://schemas.openxmlformats.org/presentationml/2006/ole">
              <p:oleObj spid="_x0000_s78852" name="Формула" r:id="rId4" imgW="1041120" imgH="393480" progId="Equation.3">
                <p:embed/>
              </p:oleObj>
            </a:graphicData>
          </a:graphic>
        </p:graphicFrame>
      </p:grp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969963" y="1906588"/>
          <a:ext cx="5727700" cy="657225"/>
        </p:xfrm>
        <a:graphic>
          <a:graphicData uri="http://schemas.openxmlformats.org/presentationml/2006/ole">
            <p:oleObj spid="_x0000_s78856" name="Формула" r:id="rId5" imgW="342900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969963" y="4724929"/>
          <a:ext cx="4708525" cy="762000"/>
        </p:xfrm>
        <a:graphic>
          <a:graphicData uri="http://schemas.openxmlformats.org/presentationml/2006/ole">
            <p:oleObj spid="_x0000_s78859" name="Формула" r:id="rId6" imgW="2819160" imgH="45720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969962" y="5562496"/>
            <a:ext cx="782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таблица значений тригонометрических функций.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6206067" y="2065867"/>
            <a:ext cx="4233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5334000" y="4961467"/>
            <a:ext cx="279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1"/>
          <p:cNvGrpSpPr/>
          <p:nvPr/>
        </p:nvGrpSpPr>
        <p:grpSpPr>
          <a:xfrm>
            <a:off x="396366" y="420688"/>
            <a:ext cx="8324301" cy="1038225"/>
            <a:chOff x="-42334" y="1123422"/>
            <a:chExt cx="8324301" cy="1038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42334" y="1216030"/>
              <a:ext cx="83243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5.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       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365200" y="1123422"/>
            <a:ext cx="2673350" cy="1038225"/>
          </p:xfrm>
          <a:graphic>
            <a:graphicData uri="http://schemas.openxmlformats.org/presentationml/2006/ole">
              <p:oleObj spid="_x0000_s79874" name="Формула" r:id="rId3" imgW="1600200" imgH="6220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79433" y="113983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69963" y="3894564"/>
            <a:ext cx="7789332" cy="2525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нечетности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й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latin typeface="Bookman Old Style"/>
              </a:rPr>
              <a:t>,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>
                <a:latin typeface="+mn-lt"/>
              </a:rPr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свойство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четности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г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l-GR" sz="2000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–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д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таблица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значений тригонометрических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функций.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80999" y="1679575"/>
          <a:ext cx="8320088" cy="2063750"/>
        </p:xfrm>
        <a:graphic>
          <a:graphicData uri="http://schemas.openxmlformats.org/presentationml/2006/ole">
            <p:oleObj spid="_x0000_s79883" name="Формула" r:id="rId4" imgW="5219640" imgH="1295280" progId="Equation.3">
              <p:embed/>
            </p:oleObj>
          </a:graphicData>
        </a:graphic>
      </p:graphicFrame>
      <p:sp>
        <p:nvSpPr>
          <p:cNvPr id="28" name="Скругленный прямоугольник 27"/>
          <p:cNvSpPr/>
          <p:nvPr/>
        </p:nvSpPr>
        <p:spPr bwMode="auto">
          <a:xfrm>
            <a:off x="8246533" y="2836334"/>
            <a:ext cx="3979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3136" y="14615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3" name="Группа 27"/>
          <p:cNvGrpSpPr/>
          <p:nvPr/>
        </p:nvGrpSpPr>
        <p:grpSpPr>
          <a:xfrm>
            <a:off x="446107" y="911228"/>
            <a:ext cx="7967133" cy="461665"/>
            <a:chOff x="-25400" y="1063630"/>
            <a:chExt cx="7967133" cy="46166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6.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379489" y="1111252"/>
            <a:ext cx="2122487" cy="401638"/>
          </p:xfrm>
          <a:graphic>
            <a:graphicData uri="http://schemas.openxmlformats.org/presentationml/2006/ole">
              <p:oleObj spid="_x0000_s80899" name="Формула" r:id="rId3" imgW="1269720" imgH="241200" progId="Equation.3">
                <p:embed/>
              </p:oleObj>
            </a:graphicData>
          </a:graphic>
        </p:graphicFrame>
      </p:grp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969963" y="1969030"/>
          <a:ext cx="7153276" cy="1141412"/>
        </p:xfrm>
        <a:graphic>
          <a:graphicData uri="http://schemas.openxmlformats.org/presentationml/2006/ole">
            <p:oleObj spid="_x0000_s80904" name="Формула" r:id="rId4" imgW="4279680" imgH="685800" progId="Equation.3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969963" y="3268031"/>
            <a:ext cx="77893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свойство четности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>
                <a:latin typeface="+mn-lt"/>
              </a:rPr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значений тригонометрических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функций.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953000" y="2607733"/>
            <a:ext cx="4487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4670" y="15123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969963" y="2029355"/>
          <a:ext cx="5938837" cy="700087"/>
        </p:xfrm>
        <a:graphic>
          <a:graphicData uri="http://schemas.openxmlformats.org/presentationml/2006/ole">
            <p:oleObj spid="_x0000_s81926" name="Формула" r:id="rId3" imgW="3555720" imgH="419040" progId="Equation.3">
              <p:embed/>
            </p:oleObj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420707" y="1027114"/>
            <a:ext cx="7967133" cy="657225"/>
            <a:chOff x="446107" y="857781"/>
            <a:chExt cx="7967133" cy="6572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5868988" y="857781"/>
            <a:ext cx="1484312" cy="657225"/>
          </p:xfrm>
          <a:graphic>
            <a:graphicData uri="http://schemas.openxmlformats.org/presentationml/2006/ole">
              <p:oleObj spid="_x0000_s81927" name="Формула" r:id="rId4" imgW="888840" imgH="393480" progId="Equation.3">
                <p:embed/>
              </p:oleObj>
            </a:graphicData>
          </a:graphic>
        </p:graphicFrame>
      </p:grpSp>
      <p:sp>
        <p:nvSpPr>
          <p:cNvPr id="17" name="Прямоугольник 16"/>
          <p:cNvSpPr/>
          <p:nvPr/>
        </p:nvSpPr>
        <p:spPr>
          <a:xfrm>
            <a:off x="969963" y="2878563"/>
            <a:ext cx="782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ru-RU" sz="2000" i="1" dirty="0" smtClean="0">
                <a:latin typeface="Bookman Old Style"/>
              </a:rPr>
              <a:t>и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27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0º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1604" y="42640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54574" y="3823761"/>
            <a:ext cx="7967133" cy="461665"/>
            <a:chOff x="446107" y="911228"/>
            <a:chExt cx="7967133" cy="46166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8.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4" name="Object 7"/>
            <p:cNvGraphicFramePr>
              <a:graphicFrameLocks noChangeAspect="1"/>
            </p:cNvGraphicFramePr>
            <p:nvPr/>
          </p:nvGraphicFramePr>
          <p:xfrm>
            <a:off x="5855760" y="1016529"/>
            <a:ext cx="2119313" cy="338137"/>
          </p:xfrm>
          <a:graphic>
            <a:graphicData uri="http://schemas.openxmlformats.org/presentationml/2006/ole">
              <p:oleObj spid="_x0000_s81929" name="Формула" r:id="rId5" imgW="1269720" imgH="203040" progId="Equation.3">
                <p:embed/>
              </p:oleObj>
            </a:graphicData>
          </a:graphic>
        </p:graphicFrame>
      </p:grpSp>
      <p:sp>
        <p:nvSpPr>
          <p:cNvPr id="26" name="Прямоугольник 25"/>
          <p:cNvSpPr/>
          <p:nvPr/>
        </p:nvSpPr>
        <p:spPr>
          <a:xfrm>
            <a:off x="389467" y="5443964"/>
            <a:ext cx="8407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ru-RU" sz="2000" i="1" dirty="0" smtClean="0">
                <a:latin typeface="Bookman Old Style"/>
              </a:rPr>
              <a:t>и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180º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= </a:t>
            </a:r>
            <a:r>
              <a:rPr lang="en-US" sz="2000" i="1" dirty="0" err="1" smtClean="0">
                <a:solidFill>
                  <a:srgbClr val="C00000"/>
                </a:solidFill>
                <a:latin typeface="Constantia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69963" y="4696883"/>
          <a:ext cx="5807075" cy="717550"/>
        </p:xfrm>
        <a:graphic>
          <a:graphicData uri="http://schemas.openxmlformats.org/presentationml/2006/ole">
            <p:oleObj spid="_x0000_s81932" name="Формула" r:id="rId6" imgW="3479760" imgH="431640" progId="Equation.3">
              <p:embed/>
            </p:oleObj>
          </a:graphicData>
        </a:graphic>
      </p:graphicFrame>
      <p:sp>
        <p:nvSpPr>
          <p:cNvPr id="31" name="Скругленный прямоугольник 30"/>
          <p:cNvSpPr/>
          <p:nvPr/>
        </p:nvSpPr>
        <p:spPr bwMode="auto">
          <a:xfrm>
            <a:off x="6290733" y="2184400"/>
            <a:ext cx="533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3403600" y="5088467"/>
            <a:ext cx="406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1010179"/>
            <a:ext cx="8063951" cy="657225"/>
            <a:chOff x="446107" y="815446"/>
            <a:chExt cx="8063951" cy="6572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9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значение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5881158" y="815446"/>
            <a:ext cx="2628900" cy="657225"/>
          </p:xfrm>
          <a:graphic>
            <a:graphicData uri="http://schemas.openxmlformats.org/presentationml/2006/ole">
              <p:oleObj spid="_x0000_s82947" name="Формула" r:id="rId3" imgW="1574640" imgH="393480" progId="Equation.3">
                <p:embed/>
              </p:oleObj>
            </a:graphicData>
          </a:graphic>
        </p:graphicFrame>
      </p:grp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69963" y="2180695"/>
          <a:ext cx="6932613" cy="1398587"/>
        </p:xfrm>
        <a:graphic>
          <a:graphicData uri="http://schemas.openxmlformats.org/presentationml/2006/ole">
            <p:oleObj spid="_x0000_s82952" name="Формула" r:id="rId4" imgW="4152600" imgH="83808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969963" y="3886097"/>
            <a:ext cx="752210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ru-RU" sz="2000" i="1" dirty="0" smtClean="0">
                <a:latin typeface="Bookman Old Style"/>
              </a:rPr>
              <a:t>и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12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180º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 sin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</a:p>
          <a:p>
            <a:pPr algn="ctr">
              <a:lnSpc>
                <a:spcPct val="114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180º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(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 sin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</a:t>
            </a:r>
            <a:r>
              <a:rPr lang="en-US" sz="1200" i="1" baseline="30000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= 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+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275667" y="3073400"/>
            <a:ext cx="414866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958850"/>
            <a:ext cx="7967133" cy="762000"/>
            <a:chOff x="446107" y="764117"/>
            <a:chExt cx="7967133" cy="762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10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 </a:t>
              </a:r>
              <a:r>
                <a:rPr lang="en-US" sz="24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t,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4140729" y="764117"/>
            <a:ext cx="3349625" cy="762000"/>
          </p:xfrm>
          <a:graphic>
            <a:graphicData uri="http://schemas.openxmlformats.org/presentationml/2006/ole">
              <p:oleObj spid="_x0000_s83970" name="Формула" r:id="rId3" imgW="2006280" imgH="457200" progId="Equation.3">
                <p:embed/>
              </p:oleObj>
            </a:graphicData>
          </a:graphic>
        </p:graphicFrame>
      </p:grp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969963" y="2073275"/>
          <a:ext cx="6402387" cy="3765550"/>
        </p:xfrm>
        <a:graphic>
          <a:graphicData uri="http://schemas.openxmlformats.org/presentationml/2006/ole">
            <p:oleObj spid="_x0000_s83976" name="Формула" r:id="rId4" imgW="3835080" imgH="2260440" progId="Equation.3">
              <p:embed/>
            </p:oleObj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605896" y="5736667"/>
            <a:ext cx="8055504" cy="721314"/>
            <a:chOff x="969963" y="5017000"/>
            <a:chExt cx="8055504" cy="721314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969963" y="5181497"/>
              <a:ext cx="805550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Использованы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тождества: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sin</a:t>
              </a:r>
              <a:r>
                <a:rPr lang="en-US" sz="2000" i="1" baseline="30000" dirty="0" smtClean="0">
                  <a:solidFill>
                    <a:srgbClr val="C00000"/>
                  </a:solidFill>
                  <a:latin typeface="Bookman Old Style"/>
                </a:rPr>
                <a:t>2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+ cos</a:t>
              </a:r>
              <a:r>
                <a:rPr lang="en-US" sz="2000" i="1" baseline="30000" dirty="0" smtClean="0">
                  <a:solidFill>
                    <a:srgbClr val="C00000"/>
                  </a:solidFill>
                  <a:latin typeface="Bookman Old Style"/>
                </a:rPr>
                <a:t>2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1 </a:t>
              </a:r>
              <a:r>
                <a:rPr lang="ru-RU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ru-RU" sz="2000" i="1" dirty="0" smtClean="0">
                  <a:latin typeface="Bookman Old Style"/>
                </a:rPr>
                <a:t>и</a:t>
              </a:r>
              <a:r>
                <a:rPr lang="ru-RU" sz="2000" i="1" dirty="0" smtClean="0">
                  <a:solidFill>
                    <a:srgbClr val="C00000"/>
                  </a:solidFill>
                  <a:latin typeface="Bookman Old Style"/>
                </a:rPr>
                <a:t> 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886002" y="5017000"/>
              <a:ext cx="7168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sin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882043" y="5338204"/>
              <a:ext cx="8242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cos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 </a:t>
              </a:r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7916335" y="5401733"/>
              <a:ext cx="68579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Скругленный прямоугольник 27"/>
          <p:cNvSpPr/>
          <p:nvPr/>
        </p:nvSpPr>
        <p:spPr bwMode="auto">
          <a:xfrm>
            <a:off x="4157133" y="4978400"/>
            <a:ext cx="6011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9811" y="1114427"/>
            <a:ext cx="7967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11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Н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айдите </a:t>
            </a: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20cos 2t,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если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sin t = </a:t>
            </a: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0,8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969963" y="2165880"/>
          <a:ext cx="6316663" cy="803275"/>
        </p:xfrm>
        <a:graphic>
          <a:graphicData uri="http://schemas.openxmlformats.org/presentationml/2006/ole">
            <p:oleObj spid="_x0000_s84995" name="Формула" r:id="rId3" imgW="3784320" imgH="48240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969963" y="3030965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с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os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1 – 2sin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24411" y="3787246"/>
            <a:ext cx="7967133" cy="657225"/>
            <a:chOff x="365145" y="3482446"/>
            <a:chExt cx="7967133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65145" y="3552827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айдите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,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sin 2t = </a:t>
              </a:r>
              <a:r>
                <a:rPr lang="en-US" sz="2400" i="1" dirty="0" smtClean="0">
                  <a:solidFill>
                    <a:prstClr val="black"/>
                  </a:solidFill>
                  <a:latin typeface="Constantia"/>
                </a:rPr>
                <a:t>−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0,7.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2652183" y="3482446"/>
            <a:ext cx="976313" cy="657225"/>
          </p:xfrm>
          <a:graphic>
            <a:graphicData uri="http://schemas.openxmlformats.org/presentationml/2006/ole">
              <p:oleObj spid="_x0000_s85002" name="Формула" r:id="rId4" imgW="583920" imgH="393480" progId="Equation.3">
                <p:embed/>
              </p:oleObj>
            </a:graphicData>
          </a:graphic>
        </p:graphicFrame>
      </p:grpSp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969963" y="4812241"/>
          <a:ext cx="7407275" cy="657225"/>
        </p:xfrm>
        <a:graphic>
          <a:graphicData uri="http://schemas.openxmlformats.org/presentationml/2006/ole">
            <p:oleObj spid="_x0000_s85003" name="Формула" r:id="rId5" imgW="4431960" imgH="39348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383137" y="4331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69963" y="5714897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sin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7543800" y="4969933"/>
            <a:ext cx="736599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6739467" y="2607734"/>
            <a:ext cx="4741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1211</Words>
  <Application>Microsoft Office PowerPoint</Application>
  <PresentationFormat>Экран (4:3)</PresentationFormat>
  <Paragraphs>168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Selling a Product or Service</vt:lpstr>
      <vt:lpstr>Microsoft Equation 3.0</vt:lpstr>
      <vt:lpstr>Решение  заданий   В7  тригонометрия по материалам открытого банка  задач ЕГЭ по математике 2013 года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User</cp:lastModifiedBy>
  <cp:revision>187</cp:revision>
  <dcterms:created xsi:type="dcterms:W3CDTF">2006-11-17T10:56:14Z</dcterms:created>
  <dcterms:modified xsi:type="dcterms:W3CDTF">2013-02-19T13:36:14Z</dcterms:modified>
</cp:coreProperties>
</file>