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E67C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B4FBB6-9C64-4FE0-B186-D8ECE2C4EB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00AB51-2726-4B4C-80A1-900C50CF4E8F}" type="datetimeFigureOut">
              <a:rPr lang="ru-RU" smtClean="0"/>
              <a:t>17.06.2018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Задание  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Производная и первообразная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 smtClean="0"/>
              <a:t>4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610"/>
            <a:ext cx="8208912" cy="6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77" y="1052736"/>
            <a:ext cx="67798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059832" y="371703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27089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2120" y="47971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12160" y="371703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9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3381"/>
            <a:ext cx="8316415" cy="34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/>
              <a:t>2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3563888" y="29969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36096" y="29969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9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623"/>
            <a:ext cx="8316415" cy="7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24979" cy="3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8" y="2420888"/>
            <a:ext cx="6806586" cy="63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" y="3585067"/>
            <a:ext cx="8063363" cy="4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</a:t>
            </a:r>
            <a:r>
              <a:rPr lang="en-US" sz="2800" dirty="0" smtClean="0"/>
              <a:t>2</a:t>
            </a:r>
            <a:r>
              <a:rPr lang="ru-RU" sz="2800" dirty="0" smtClean="0"/>
              <a:t>,5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72"/>
            <a:ext cx="8136904" cy="69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" y="1753005"/>
            <a:ext cx="8146598" cy="12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17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11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731"/>
            <a:ext cx="8064896" cy="168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170958" cy="3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150460" y="3212976"/>
            <a:ext cx="432048" cy="13681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4666085" y="4572000"/>
            <a:ext cx="471055" cy="401782"/>
          </a:xfrm>
          <a:custGeom>
            <a:avLst/>
            <a:gdLst>
              <a:gd name="connsiteX0" fmla="*/ 0 w 471055"/>
              <a:gd name="connsiteY0" fmla="*/ 401782 h 401782"/>
              <a:gd name="connsiteX1" fmla="*/ 318655 w 471055"/>
              <a:gd name="connsiteY1" fmla="*/ 235527 h 401782"/>
              <a:gd name="connsiteX2" fmla="*/ 471055 w 471055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5" h="401782">
                <a:moveTo>
                  <a:pt x="0" y="401782"/>
                </a:moveTo>
                <a:cubicBezTo>
                  <a:pt x="120073" y="352136"/>
                  <a:pt x="240146" y="302491"/>
                  <a:pt x="318655" y="235527"/>
                </a:cubicBezTo>
                <a:cubicBezTo>
                  <a:pt x="397164" y="168563"/>
                  <a:pt x="434109" y="84281"/>
                  <a:pt x="471055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022668" y="3212976"/>
            <a:ext cx="432048" cy="13681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6551613" y="4581128"/>
            <a:ext cx="471055" cy="401782"/>
          </a:xfrm>
          <a:custGeom>
            <a:avLst/>
            <a:gdLst>
              <a:gd name="connsiteX0" fmla="*/ 0 w 471055"/>
              <a:gd name="connsiteY0" fmla="*/ 401782 h 401782"/>
              <a:gd name="connsiteX1" fmla="*/ 318655 w 471055"/>
              <a:gd name="connsiteY1" fmla="*/ 235527 h 401782"/>
              <a:gd name="connsiteX2" fmla="*/ 471055 w 471055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5" h="401782">
                <a:moveTo>
                  <a:pt x="0" y="401782"/>
                </a:moveTo>
                <a:cubicBezTo>
                  <a:pt x="120073" y="352136"/>
                  <a:pt x="240146" y="302491"/>
                  <a:pt x="318655" y="235527"/>
                </a:cubicBezTo>
                <a:cubicBezTo>
                  <a:pt x="397164" y="168563"/>
                  <a:pt x="434109" y="84281"/>
                  <a:pt x="471055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-3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" y="437494"/>
            <a:ext cx="8270739" cy="17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4313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" y="2587214"/>
            <a:ext cx="4095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61461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-0,001</a:t>
            </a:r>
            <a:endParaRPr lang="ru-RU" sz="2800" dirty="0"/>
          </a:p>
        </p:txBody>
      </p:sp>
      <p:sp>
        <p:nvSpPr>
          <p:cNvPr id="4" name="Полилиния 3"/>
          <p:cNvSpPr/>
          <p:nvPr/>
        </p:nvSpPr>
        <p:spPr>
          <a:xfrm>
            <a:off x="4631627" y="5214686"/>
            <a:ext cx="1061478" cy="534959"/>
          </a:xfrm>
          <a:custGeom>
            <a:avLst/>
            <a:gdLst>
              <a:gd name="connsiteX0" fmla="*/ 0 w 1061478"/>
              <a:gd name="connsiteY0" fmla="*/ 22332 h 534959"/>
              <a:gd name="connsiteX1" fmla="*/ 540327 w 1061478"/>
              <a:gd name="connsiteY1" fmla="*/ 534950 h 534959"/>
              <a:gd name="connsiteX2" fmla="*/ 1011382 w 1061478"/>
              <a:gd name="connsiteY2" fmla="*/ 36187 h 534959"/>
              <a:gd name="connsiteX3" fmla="*/ 1025236 w 1061478"/>
              <a:gd name="connsiteY3" fmla="*/ 77750 h 53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478" h="534959">
                <a:moveTo>
                  <a:pt x="0" y="22332"/>
                </a:moveTo>
                <a:cubicBezTo>
                  <a:pt x="185881" y="277486"/>
                  <a:pt x="371763" y="532641"/>
                  <a:pt x="540327" y="534950"/>
                </a:cubicBezTo>
                <a:cubicBezTo>
                  <a:pt x="708891" y="537259"/>
                  <a:pt x="930564" y="112387"/>
                  <a:pt x="1011382" y="36187"/>
                </a:cubicBezTo>
                <a:cubicBezTo>
                  <a:pt x="1092200" y="-40013"/>
                  <a:pt x="1058718" y="18868"/>
                  <a:pt x="1025236" y="7775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13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2232"/>
            <a:ext cx="8064896" cy="243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93806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1461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38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" y="316902"/>
            <a:ext cx="8067632" cy="15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3617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05" y="2492896"/>
            <a:ext cx="3023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atin typeface="Monotype Corsiva" panose="03010101010201010101" pitchFamily="66" charset="0"/>
              </a:rPr>
              <a:t>f ’(x) = </a:t>
            </a:r>
            <a:r>
              <a:rPr lang="en-US" sz="3600" b="1" spc="300" dirty="0" err="1" smtClean="0">
                <a:latin typeface="Monotype Corsiva" panose="03010101010201010101" pitchFamily="66" charset="0"/>
              </a:rPr>
              <a:t>tg</a:t>
            </a:r>
            <a:r>
              <a:rPr lang="en-US" sz="3600" b="1" spc="300" dirty="0" smtClean="0">
                <a:latin typeface="Monotype Corsiva" panose="03010101010201010101" pitchFamily="66" charset="0"/>
              </a:rPr>
              <a:t> </a:t>
            </a: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</a:t>
            </a:r>
          </a:p>
          <a:p>
            <a:pPr marL="571500" indent="-571500">
              <a:buFont typeface="Symbol"/>
              <a:buChar char="a"/>
            </a:pP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- </a:t>
            </a:r>
            <a:r>
              <a:rPr lang="ru-RU" sz="3600" b="1" dirty="0" smtClean="0">
                <a:latin typeface="Monotype Corsiva" panose="03010101010201010101" pitchFamily="66" charset="0"/>
                <a:sym typeface="Symbol"/>
              </a:rPr>
              <a:t>тупой угол</a:t>
            </a:r>
          </a:p>
          <a:p>
            <a:r>
              <a:rPr lang="en-US" sz="3600" b="1" spc="300" dirty="0" err="1" smtClean="0">
                <a:latin typeface="Monotype Corsiva" panose="03010101010201010101" pitchFamily="66" charset="0"/>
              </a:rPr>
              <a:t>tg</a:t>
            </a:r>
            <a:r>
              <a:rPr lang="en-US" sz="3600" b="1" spc="300" dirty="0" smtClean="0">
                <a:latin typeface="Monotype Corsiva" panose="03010101010201010101" pitchFamily="66" charset="0"/>
              </a:rPr>
              <a:t> </a:t>
            </a: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 &lt; 0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4704922" y="3370058"/>
            <a:ext cx="2880320" cy="2147173"/>
          </a:xfrm>
          <a:prstGeom prst="rtTriangle">
            <a:avLst/>
          </a:prstGeom>
          <a:solidFill>
            <a:srgbClr val="FF0000">
              <a:alpha val="2117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-0,8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15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5" y="356858"/>
            <a:ext cx="8002223" cy="12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092592" cy="206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-0,28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055"/>
            <a:ext cx="434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456287" cy="341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67744" y="4653136"/>
            <a:ext cx="49685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059832" y="45091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45091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28184" y="45091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17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43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0"/>
            <a:ext cx="5526209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49279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-2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91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6344"/>
            <a:ext cx="47001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4340"/>
            <a:ext cx="7667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18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852"/>
            <a:ext cx="8267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59" y="1844824"/>
            <a:ext cx="5542337" cy="343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19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58828"/>
            <a:ext cx="7963421" cy="12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943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3,6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2</a:t>
            </a:r>
            <a:r>
              <a:rPr lang="ru-RU" sz="3600" dirty="0" smtClean="0">
                <a:solidFill>
                  <a:schemeClr val="bg1"/>
                </a:solidFill>
              </a:rPr>
              <a:t>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04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357836" cy="38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21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3508"/>
            <a:ext cx="8208912" cy="92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63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32" y="2204864"/>
            <a:ext cx="152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37892"/>
            <a:ext cx="4410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9" y="3637781"/>
            <a:ext cx="587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-0,6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704856" cy="23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865744" cy="359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425883" y="3717032"/>
            <a:ext cx="36364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605903" y="3645024"/>
            <a:ext cx="288032" cy="288032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30039" y="3645024"/>
            <a:ext cx="288032" cy="288032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ru-RU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23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6188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391350" cy="45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137038" y="4725145"/>
            <a:ext cx="288032" cy="288032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97278" y="4725145"/>
            <a:ext cx="288032" cy="288032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ru-RU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24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6131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415581" cy="33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002128" y="4581128"/>
            <a:ext cx="3600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154256" y="4581128"/>
            <a:ext cx="15841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ru-RU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25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12"/>
            <a:ext cx="7652227" cy="15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8958"/>
            <a:ext cx="4051827" cy="38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75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0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6290156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-0,25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632"/>
            <a:ext cx="511468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5246"/>
            <a:ext cx="6434459" cy="466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09515" y="3861048"/>
            <a:ext cx="0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509515" y="5085184"/>
            <a:ext cx="47525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805" y="2492896"/>
            <a:ext cx="3023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atin typeface="Monotype Corsiva" panose="03010101010201010101" pitchFamily="66" charset="0"/>
              </a:rPr>
              <a:t>f ’(x) = </a:t>
            </a:r>
            <a:r>
              <a:rPr lang="en-US" sz="3600" b="1" spc="300" dirty="0" err="1" smtClean="0">
                <a:latin typeface="Monotype Corsiva" panose="03010101010201010101" pitchFamily="66" charset="0"/>
              </a:rPr>
              <a:t>tg</a:t>
            </a:r>
            <a:r>
              <a:rPr lang="en-US" sz="3600" b="1" spc="300" dirty="0" smtClean="0">
                <a:latin typeface="Monotype Corsiva" panose="03010101010201010101" pitchFamily="66" charset="0"/>
              </a:rPr>
              <a:t> </a:t>
            </a: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</a:t>
            </a:r>
          </a:p>
          <a:p>
            <a:pPr marL="571500" indent="-571500">
              <a:buFont typeface="Symbol"/>
              <a:buChar char="a"/>
            </a:pP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- </a:t>
            </a:r>
            <a:r>
              <a:rPr lang="ru-RU" sz="3600" b="1" dirty="0" smtClean="0">
                <a:latin typeface="Monotype Corsiva" panose="03010101010201010101" pitchFamily="66" charset="0"/>
                <a:sym typeface="Symbol"/>
              </a:rPr>
              <a:t>тупой угол</a:t>
            </a:r>
          </a:p>
          <a:p>
            <a:r>
              <a:rPr lang="en-US" sz="3600" b="1" spc="300" dirty="0" err="1" smtClean="0">
                <a:latin typeface="Monotype Corsiva" panose="03010101010201010101" pitchFamily="66" charset="0"/>
              </a:rPr>
              <a:t>tg</a:t>
            </a:r>
            <a:r>
              <a:rPr lang="en-US" sz="3600" b="1" spc="300" dirty="0" smtClean="0">
                <a:latin typeface="Monotype Corsiva" panose="03010101010201010101" pitchFamily="66" charset="0"/>
              </a:rPr>
              <a:t> </a:t>
            </a:r>
            <a:r>
              <a:rPr lang="en-US" sz="3600" b="1" spc="300" dirty="0" smtClean="0">
                <a:latin typeface="Monotype Corsiva" panose="03010101010201010101" pitchFamily="66" charset="0"/>
                <a:sym typeface="Symbol"/>
              </a:rPr>
              <a:t> &lt; 0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949279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 smtClean="0"/>
              <a:t>14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2172"/>
            <a:ext cx="8419395" cy="15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347387" cy="23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509120"/>
            <a:ext cx="50962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x’(t)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 (t) = 0, 5 t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- 4t  - 4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0, 5 t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- 4t  - 4 = 38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0, 5 t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- 4t  - 42 = 0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949279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2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14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3281"/>
            <a:ext cx="6156176" cy="47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483768" y="336100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41776" y="308135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4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2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04"/>
            <a:ext cx="8064896" cy="8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3360"/>
            <a:ext cx="6696744" cy="49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716016" y="530120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5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 smtClean="0"/>
              <a:t>-7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282"/>
            <a:ext cx="8280920" cy="9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15922"/>
            <a:ext cx="6840760" cy="48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 smtClean="0"/>
              <a:t>-1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944"/>
            <a:ext cx="8208912" cy="11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54" y="1484784"/>
            <a:ext cx="236186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27" y="2143053"/>
            <a:ext cx="4541892" cy="7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2" y="3248688"/>
            <a:ext cx="5019786" cy="6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53" y="4221088"/>
            <a:ext cx="2612064" cy="11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7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146140"/>
            <a:ext cx="22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en-US" sz="2800" dirty="0"/>
              <a:t>2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5958"/>
            <a:ext cx="8078861" cy="9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0" y="1556791"/>
            <a:ext cx="8176935" cy="37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827584" y="3429000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259632" y="3429000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679254" y="3536380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71342" y="3573016"/>
            <a:ext cx="288032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51662" y="3536380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5771" y="468449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min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472514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min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8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</TotalTime>
  <Words>193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Соседство</vt:lpstr>
      <vt:lpstr>Задание  7  Производная и первообразная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 7 </dc:title>
  <dc:creator>Юлия</dc:creator>
  <cp:lastModifiedBy>Юлия</cp:lastModifiedBy>
  <cp:revision>5</cp:revision>
  <dcterms:created xsi:type="dcterms:W3CDTF">2018-01-14T14:52:42Z</dcterms:created>
  <dcterms:modified xsi:type="dcterms:W3CDTF">2018-06-17T10:03:47Z</dcterms:modified>
</cp:coreProperties>
</file>