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300" r:id="rId2"/>
    <p:sldId id="293" r:id="rId3"/>
    <p:sldId id="294" r:id="rId4"/>
    <p:sldId id="261" r:id="rId5"/>
    <p:sldId id="289" r:id="rId6"/>
    <p:sldId id="288" r:id="rId7"/>
    <p:sldId id="290" r:id="rId8"/>
    <p:sldId id="296" r:id="rId9"/>
    <p:sldId id="274" r:id="rId10"/>
    <p:sldId id="273" r:id="rId11"/>
    <p:sldId id="270" r:id="rId12"/>
    <p:sldId id="299" r:id="rId13"/>
    <p:sldId id="266" r:id="rId14"/>
    <p:sldId id="265" r:id="rId15"/>
    <p:sldId id="298" r:id="rId16"/>
    <p:sldId id="264" r:id="rId17"/>
    <p:sldId id="263" r:id="rId18"/>
    <p:sldId id="262" r:id="rId19"/>
    <p:sldId id="283" r:id="rId20"/>
    <p:sldId id="282" r:id="rId21"/>
    <p:sldId id="281" r:id="rId22"/>
    <p:sldId id="280" r:id="rId23"/>
    <p:sldId id="279" r:id="rId24"/>
    <p:sldId id="278" r:id="rId25"/>
    <p:sldId id="276" r:id="rId26"/>
    <p:sldId id="287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2789E-7C9A-4B89-B745-33277E1F992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DD5AD-0339-439F-9B54-3B546709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9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A644-A115-4AFA-ABC2-CA6679FCAE2A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BC8-F116-441D-8820-148B172DE14E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AC6-A036-4664-A70B-C0438AC6E749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E697-D531-4CCB-BDFE-CEDF3AE4EB87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3861-4CD3-4F5F-A25B-DA6B95439D2F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8E3C-7D88-412C-B526-622865D4B7BA}" type="datetime1">
              <a:rPr lang="ru-RU" smtClean="0"/>
              <a:t>17.06.2018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4EA1-F5A4-48C1-AE9C-6782F211FCBE}" type="datetime1">
              <a:rPr lang="ru-RU" smtClean="0"/>
              <a:t>17.06.2018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A8D-4ADE-4DA2-97EA-A61DA00B21F7}" type="datetime1">
              <a:rPr lang="ru-RU" smtClean="0"/>
              <a:t>17.06.2018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322C-5E13-487E-8E0E-9A04D4C4EB63}" type="datetime1">
              <a:rPr lang="ru-RU" smtClean="0"/>
              <a:t>17.06.2018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FB5B-BAEC-4BE2-AEF1-1743F5B3B6F0}" type="datetime1">
              <a:rPr lang="ru-RU" smtClean="0"/>
              <a:t>17.06.2018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2025-878C-4585-B889-E7E583899073}" type="datetime1">
              <a:rPr lang="ru-RU" smtClean="0"/>
              <a:t>17.06.2018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6/17/2018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0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70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2.png"/><Relationship Id="rId7" Type="http://schemas.openxmlformats.org/officeDocument/2006/relationships/image" Target="../media/image9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17.png"/><Relationship Id="rId5" Type="http://schemas.openxmlformats.org/officeDocument/2006/relationships/image" Target="../media/image95.png"/><Relationship Id="rId10" Type="http://schemas.openxmlformats.org/officeDocument/2006/relationships/image" Target="../media/image116.png"/><Relationship Id="rId4" Type="http://schemas.openxmlformats.org/officeDocument/2006/relationships/image" Target="../media/image113.png"/><Relationship Id="rId9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2.png"/><Relationship Id="rId7" Type="http://schemas.openxmlformats.org/officeDocument/2006/relationships/image" Target="../media/image97.png"/><Relationship Id="rId12" Type="http://schemas.openxmlformats.org/officeDocument/2006/relationships/image" Target="../media/image14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39.png"/><Relationship Id="rId5" Type="http://schemas.openxmlformats.org/officeDocument/2006/relationships/image" Target="../media/image95.png"/><Relationship Id="rId10" Type="http://schemas.openxmlformats.org/officeDocument/2006/relationships/image" Target="../media/image138.png"/><Relationship Id="rId4" Type="http://schemas.openxmlformats.org/officeDocument/2006/relationships/image" Target="../media/image135.png"/><Relationship Id="rId9" Type="http://schemas.openxmlformats.org/officeDocument/2006/relationships/image" Target="../media/image1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1.png"/><Relationship Id="rId7" Type="http://schemas.openxmlformats.org/officeDocument/2006/relationships/image" Target="../media/image97.png"/><Relationship Id="rId12" Type="http://schemas.openxmlformats.org/officeDocument/2006/relationships/image" Target="../media/image147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46.png"/><Relationship Id="rId5" Type="http://schemas.openxmlformats.org/officeDocument/2006/relationships/image" Target="../media/image95.png"/><Relationship Id="rId10" Type="http://schemas.openxmlformats.org/officeDocument/2006/relationships/image" Target="../media/image145.png"/><Relationship Id="rId4" Type="http://schemas.openxmlformats.org/officeDocument/2006/relationships/image" Target="../media/image142.png"/><Relationship Id="rId9" Type="http://schemas.openxmlformats.org/officeDocument/2006/relationships/image" Target="../media/image1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61.png"/><Relationship Id="rId3" Type="http://schemas.openxmlformats.org/officeDocument/2006/relationships/image" Target="../media/image1540.png"/><Relationship Id="rId7" Type="http://schemas.openxmlformats.org/officeDocument/2006/relationships/image" Target="../media/image95.png"/><Relationship Id="rId12" Type="http://schemas.openxmlformats.org/officeDocument/2006/relationships/image" Target="../media/image160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59.png"/><Relationship Id="rId5" Type="http://schemas.openxmlformats.org/officeDocument/2006/relationships/image" Target="../media/image156.png"/><Relationship Id="rId10" Type="http://schemas.openxmlformats.org/officeDocument/2006/relationships/image" Target="../media/image158.png"/><Relationship Id="rId4" Type="http://schemas.openxmlformats.org/officeDocument/2006/relationships/image" Target="../media/image155.png"/><Relationship Id="rId9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68.png"/><Relationship Id="rId3" Type="http://schemas.openxmlformats.org/officeDocument/2006/relationships/image" Target="../media/image1580.png"/><Relationship Id="rId7" Type="http://schemas.openxmlformats.org/officeDocument/2006/relationships/image" Target="../media/image95.png"/><Relationship Id="rId12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image" Target="../media/image159.png"/><Relationship Id="rId5" Type="http://schemas.openxmlformats.org/officeDocument/2006/relationships/image" Target="../media/image164.png"/><Relationship Id="rId10" Type="http://schemas.openxmlformats.org/officeDocument/2006/relationships/image" Target="../media/image166.png"/><Relationship Id="rId4" Type="http://schemas.openxmlformats.org/officeDocument/2006/relationships/image" Target="../media/image163.png"/><Relationship Id="rId9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50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10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1054477"/>
            <a:ext cx="6297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Задание 12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Нахождение наибольшего 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и наименьшего 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значения функции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39477" y="5805264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−16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477" y="5805264"/>
                <a:ext cx="458910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125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620688"/>
                <a:ext cx="8640960" cy="106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7. Найдите наибольшее значение функции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+64</m:t>
                        </m:r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[-18; -4].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640960" cy="1067728"/>
              </a:xfrm>
              <a:prstGeom prst="rect">
                <a:avLst/>
              </a:prstGeom>
              <a:blipFill rotWithShape="1"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5509" y="1556792"/>
                <a:ext cx="8856984" cy="1113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+64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+64</m:t>
                            </m:r>
                          </m:e>
                        </m:d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−64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−64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9" y="1556792"/>
                <a:ext cx="8856984" cy="1113831"/>
              </a:xfrm>
              <a:prstGeom prst="rect">
                <a:avLst/>
              </a:prstGeom>
              <a:blipFill rotWithShape="1">
                <a:blip r:embed="rId5"/>
                <a:stretch>
                  <a:fillRect l="-1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011" y="2204864"/>
                <a:ext cx="9012493" cy="1118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Найдём точки, в которых производная равна 0 или не существует</a:t>
                </a:r>
                <a:r>
                  <a:rPr lang="ru-RU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0, если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−64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 ⇔ </m:t>
                    </m:r>
                    <m:d>
                      <m:dPr>
                        <m:begChr m:val="["/>
                        <m:endChr m:val=""/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=−8,</m:t>
                            </m:r>
                          </m:e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=8.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1" y="2204864"/>
                <a:ext cx="9012493" cy="1118961"/>
              </a:xfrm>
              <a:prstGeom prst="rect">
                <a:avLst/>
              </a:prstGeom>
              <a:blipFill rotWithShape="1">
                <a:blip r:embed="rId6"/>
                <a:stretch>
                  <a:fillRect l="-1150" t="-4918" b="-1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9512" y="3323825"/>
            <a:ext cx="883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83568" y="3645024"/>
            <a:ext cx="640871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0272" y="33569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6701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5576" y="3204319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04319"/>
                <a:ext cx="50405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1331640" y="3276327"/>
            <a:ext cx="0" cy="800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55776" y="323278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-8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55776" y="341729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•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417298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73082" y="3404455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•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82" y="3404455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060170" y="322805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51820" y="3276327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3276327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887924" y="3204319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91680" y="323278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232783"/>
                <a:ext cx="9361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 flipV="1">
            <a:off x="1691680" y="3715250"/>
            <a:ext cx="1048361" cy="57784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984190" y="3733251"/>
            <a:ext cx="700642" cy="55984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75743" y="3336744"/>
            <a:ext cx="895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a typeface="Cambria Math"/>
              </a:rPr>
              <a:t>∘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5509" y="4365104"/>
                <a:ext cx="83049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=−8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точка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9" y="4365104"/>
                <a:ext cx="8304923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248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9511" y="4797152"/>
                <a:ext cx="8909587" cy="1088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5)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заданном отрезке наибольшее значение достигается в точке максимума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наиб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−8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−8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+64</m:t>
                        </m:r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−8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∙64</m:t>
                        </m:r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−8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=−16.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4797152"/>
                <a:ext cx="8909587" cy="1088888"/>
              </a:xfrm>
              <a:prstGeom prst="rect">
                <a:avLst/>
              </a:prstGeom>
              <a:blipFill rotWithShape="1">
                <a:blip r:embed="rId13"/>
                <a:stretch>
                  <a:fillRect l="-1094" t="-5028" b="-50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479901" y="333941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[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27768" y="3092992"/>
                <a:ext cx="911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−18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8" y="3092992"/>
                <a:ext cx="911047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563888" y="332119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]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8986" y="309748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86" y="3097486"/>
                <a:ext cx="648072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1869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0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  <p:bldP spid="10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7" grpId="0"/>
      <p:bldP spid="29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9992" y="5991671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991671"/>
                <a:ext cx="458910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125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1" y="620688"/>
                <a:ext cx="8784977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Найдите наименьшее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−10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+3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[5; 14].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620688"/>
                <a:ext cx="8784977" cy="862608"/>
              </a:xfrm>
              <a:prstGeom prst="rect">
                <a:avLst/>
              </a:prstGeom>
              <a:blipFill rotWithShape="1">
                <a:blip r:embed="rId3"/>
                <a:stretch>
                  <a:fillRect t="-6383" b="-15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509" y="1340768"/>
                <a:ext cx="8856984" cy="1663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−10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−10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−10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−10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−10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−10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=(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−10)(3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−8).</m:t>
                    </m:r>
                  </m:oMath>
                </a14:m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9" y="1340768"/>
                <a:ext cx="8856984" cy="1663276"/>
              </a:xfrm>
              <a:prstGeom prst="rect">
                <a:avLst/>
              </a:prstGeom>
              <a:blipFill rotWithShape="1">
                <a:blip r:embed="rId4"/>
                <a:stretch>
                  <a:fillRect l="-1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5509" y="2564904"/>
                <a:ext cx="8808979" cy="1701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Найдём нули производной на заданном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−10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−8</m:t>
                                </m:r>
                              </m:e>
                            </m:d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=0,</m:t>
                            </m:r>
                          </m:e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5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≤14.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4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=10,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  <m: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5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≤14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⇔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=10.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9" y="2564904"/>
                <a:ext cx="8808979" cy="1701363"/>
              </a:xfrm>
              <a:prstGeom prst="rect">
                <a:avLst/>
              </a:prstGeom>
              <a:blipFill rotWithShape="1">
                <a:blip r:embed="rId5"/>
                <a:stretch>
                  <a:fillRect l="-1176" t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9511" y="4365104"/>
            <a:ext cx="883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11560" y="4068552"/>
            <a:ext cx="7344816" cy="686209"/>
            <a:chOff x="611560" y="4068552"/>
            <a:chExt cx="7344816" cy="686209"/>
          </a:xfrm>
        </p:grpSpPr>
        <p:cxnSp>
          <p:nvCxnSpPr>
            <p:cNvPr id="12" name="Прямая со стрелкой 11"/>
            <p:cNvCxnSpPr/>
            <p:nvPr/>
          </p:nvCxnSpPr>
          <p:spPr>
            <a:xfrm>
              <a:off x="611560" y="4595936"/>
              <a:ext cx="698477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380312" y="4293096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4293096"/>
                  <a:ext cx="57606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3129" y="4068552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129" y="4068552"/>
                  <a:ext cx="57606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0944" y="4536166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44" y="4536166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1219200" y="4149080"/>
            <a:ext cx="0" cy="901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7704" y="41490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415070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1873" y="41490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4574" y="428221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[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40290" y="428221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]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46310" y="43651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 Math"/>
                <a:ea typeface="Cambria Math"/>
              </a:rPr>
              <a:t>•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11960" y="415929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159293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65376" y="413427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376" y="4134271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 flipV="1">
            <a:off x="3934373" y="4610745"/>
            <a:ext cx="1228330" cy="34193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320546" y="4649208"/>
            <a:ext cx="1080934" cy="28384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9512" y="4997831"/>
                <a:ext cx="835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                                 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=10 −точка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𝑚𝑖𝑛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997831"/>
                <a:ext cx="8352929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167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5509" y="5517232"/>
                <a:ext cx="8664963" cy="51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наим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10−10</m:t>
                            </m:r>
                          </m:e>
                        </m:d>
                      </m:e>
                      <m:sup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10+1</m:t>
                        </m:r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+3=0+3.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9" y="5517232"/>
                <a:ext cx="8664963" cy="517001"/>
              </a:xfrm>
              <a:prstGeom prst="rect">
                <a:avLst/>
              </a:prstGeom>
              <a:blipFill rotWithShape="1">
                <a:blip r:embed="rId12"/>
                <a:stretch>
                  <a:fillRect l="-1196" t="-7059" b="-2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6" grpId="0"/>
      <p:bldP spid="19" grpId="0"/>
      <p:bldP spid="21" grpId="0"/>
      <p:bldP spid="22" grpId="0"/>
      <p:bldP spid="20" grpId="0"/>
      <p:bldP spid="23" grpId="0"/>
      <p:bldP spid="24" grpId="0"/>
      <p:bldP spid="26" grpId="0"/>
      <p:bldP spid="27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9992" y="5229200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11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229200"/>
                <a:ext cx="458910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125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1" y="620688"/>
                <a:ext cx="8784977" cy="102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9. Найдите наименьшее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𝑐𝑜𝑠𝑥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−16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+9 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;0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620688"/>
                <a:ext cx="8784977" cy="1026499"/>
              </a:xfrm>
              <a:prstGeom prst="rect">
                <a:avLst/>
              </a:prstGeom>
              <a:blipFill rotWithShape="1">
                <a:blip r:embed="rId3"/>
                <a:stretch>
                  <a:fillRect t="-5357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5509" y="1477692"/>
                <a:ext cx="88569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=−2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−16.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9" y="1477692"/>
                <a:ext cx="88569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71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5503" y="1844824"/>
                <a:ext cx="8364930" cy="280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Найдём нули производной на заданном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−2</m:t>
                            </m:r>
                            <m: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𝑠𝑖𝑛𝑥</m:t>
                            </m:r>
                            <m: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−16=0,</m:t>
                            </m:r>
                          </m:e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уравнение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−2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−16=0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не имеет решений, т.к. 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≤1,  −2≤−2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≤2,</m:t>
                    </m:r>
                  </m:oMath>
                </a14:m>
                <a:endParaRPr lang="en-US" sz="24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18</m:t>
                    </m:r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−2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−16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14,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т.е. производная меньше 0 при любых х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данная функция монотонно убывающая  и наименьшего значения достигает при х = 0.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3" y="1844824"/>
                <a:ext cx="8364930" cy="2808461"/>
              </a:xfrm>
              <a:prstGeom prst="rect">
                <a:avLst/>
              </a:prstGeom>
              <a:blipFill rotWithShape="1">
                <a:blip r:embed="rId5"/>
                <a:stretch>
                  <a:fillRect l="-1239" t="-1957" r="-1676" b="-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5509" y="4653285"/>
                <a:ext cx="8808979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наим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𝑐𝑜𝑠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0−16∙0+9=2∙1+9=11.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9" y="4653285"/>
                <a:ext cx="8808979" cy="500137"/>
              </a:xfrm>
              <a:prstGeom prst="rect">
                <a:avLst/>
              </a:prstGeom>
              <a:blipFill rotWithShape="1">
                <a:blip r:embed="rId6"/>
                <a:stretch>
                  <a:fillRect l="-1176" t="-9756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1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1" y="620688"/>
                <a:ext cx="8784977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Найдите наибольшее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1+24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−2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63;65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620688"/>
                <a:ext cx="8784977" cy="835100"/>
              </a:xfrm>
              <a:prstGeom prst="rect">
                <a:avLst/>
              </a:prstGeom>
              <a:blipFill rotWithShape="1">
                <a:blip r:embed="rId2"/>
                <a:stretch>
                  <a:fillRect t="-6569" b="-197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5509" y="1340768"/>
                <a:ext cx="8856984" cy="73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24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ru-RU" sz="2400" i="1" dirty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=24−2∙</m:t>
                    </m:r>
                    <m:f>
                      <m:fPr>
                        <m:ctrlP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=24−3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9" y="1340768"/>
                <a:ext cx="8856984" cy="731290"/>
              </a:xfrm>
              <a:prstGeom prst="rect">
                <a:avLst/>
              </a:prstGeom>
              <a:blipFill rotWithShape="1">
                <a:blip r:embed="rId3"/>
                <a:stretch>
                  <a:fillRect l="-1171" b="-1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502" y="1959223"/>
                <a:ext cx="8808979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Найдём нули производной на заданном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 </a:t>
                </a:r>
              </a:p>
              <a:p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24−3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=24, 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=8, 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=64.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2" y="1959223"/>
                <a:ext cx="8808979" cy="835100"/>
              </a:xfrm>
              <a:prstGeom prst="rect">
                <a:avLst/>
              </a:prstGeom>
              <a:blipFill rotWithShape="1">
                <a:blip r:embed="rId4"/>
                <a:stretch>
                  <a:fillRect l="-1176" t="-5839" b="-20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144016" y="2946716"/>
            <a:ext cx="7833929" cy="954936"/>
            <a:chOff x="144016" y="2946716"/>
            <a:chExt cx="7833929" cy="95493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33129" y="2946716"/>
              <a:ext cx="7344816" cy="664437"/>
              <a:chOff x="611560" y="4090324"/>
              <a:chExt cx="7344816" cy="664437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>
                <a:off x="611560" y="4595936"/>
                <a:ext cx="6984776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TextBox 3"/>
            <p:cNvSpPr txBox="1"/>
            <p:nvPr/>
          </p:nvSpPr>
          <p:spPr>
            <a:xfrm>
              <a:off x="144016" y="2967335"/>
              <a:ext cx="467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3)</a:t>
              </a:r>
              <a:endPara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230762" y="2999892"/>
              <a:ext cx="0" cy="901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1774574" y="31409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[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40290" y="314096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]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54561" y="30217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6434" y="29078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4102" y="291709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9885" y="322046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 Math"/>
                <a:ea typeface="Cambria Math"/>
              </a:rPr>
              <a:t>•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37348" y="2924944"/>
                <a:ext cx="9361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48" y="2924944"/>
                <a:ext cx="936104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58178" y="2924944"/>
                <a:ext cx="9361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78" y="2924944"/>
                <a:ext cx="936104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 flipV="1">
            <a:off x="2226231" y="3495266"/>
            <a:ext cx="1228330" cy="50979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25517" y="3554777"/>
            <a:ext cx="1080934" cy="45028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4016" y="3984582"/>
                <a:ext cx="835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                                 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=64 −точка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𝑚𝑎𝑥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3984582"/>
                <a:ext cx="8352929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241" t="-12000" b="-3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641" y="4487965"/>
                <a:ext cx="8664963" cy="912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наиб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64</m:t>
                        </m:r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11+24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∙64−2∙64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64</m:t>
                        </m:r>
                      </m:e>
                    </m:ra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=11+1536−128∙8=1547−1024=523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1" y="4487965"/>
                <a:ext cx="8664963" cy="912879"/>
              </a:xfrm>
              <a:prstGeom prst="rect">
                <a:avLst/>
              </a:prstGeom>
              <a:blipFill rotWithShape="1">
                <a:blip r:embed="rId11"/>
                <a:stretch>
                  <a:fillRect l="-1196" t="-667" b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499992" y="5487615"/>
            <a:ext cx="458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</a:t>
            </a:r>
            <a:r>
              <a:rPr lang="en-US" sz="24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523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1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1" y="620688"/>
                <a:ext cx="8784977" cy="102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11. Найдите наименьшее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8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𝑐𝑜𝑠𝑥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−17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+6 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;0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620688"/>
                <a:ext cx="8784977" cy="1026499"/>
              </a:xfrm>
              <a:prstGeom prst="rect">
                <a:avLst/>
              </a:prstGeom>
              <a:blipFill rotWithShape="1">
                <a:blip r:embed="rId2"/>
                <a:stretch>
                  <a:fillRect t="-5357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5509" y="1477692"/>
                <a:ext cx="88569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=−8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−17.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9" y="1477692"/>
                <a:ext cx="885698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71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5503" y="1844824"/>
                <a:ext cx="8364930" cy="280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Найдём нули производной на заданном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8</m:t>
                            </m:r>
                            <m: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𝑠𝑖𝑛𝑥</m:t>
                            </m:r>
                            <m: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−17=0,</m:t>
                            </m:r>
                          </m:e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уравнение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−17=0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не имеет решений, т.к. 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≤1,  −8≤−8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≤8,</m:t>
                    </m:r>
                  </m:oMath>
                </a14:m>
                <a:endParaRPr lang="en-US" sz="24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25</m:t>
                    </m:r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−17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9,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т.е. производная меньше 0 при любых х,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⇒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данная функция монотонно убывающая  и наименьшего значения функция достигает при х = 0.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3" y="1844824"/>
                <a:ext cx="8364930" cy="2808461"/>
              </a:xfrm>
              <a:prstGeom prst="rect">
                <a:avLst/>
              </a:prstGeom>
              <a:blipFill rotWithShape="1">
                <a:blip r:embed="rId4"/>
                <a:stretch>
                  <a:fillRect l="-1239" t="-1957" r="-1676" b="-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509" y="4653285"/>
                <a:ext cx="8808979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наим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8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𝑐𝑜𝑠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0−17∙0+6=8∙1+6=14.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9" y="4653285"/>
                <a:ext cx="8808979" cy="500137"/>
              </a:xfrm>
              <a:prstGeom prst="rect">
                <a:avLst/>
              </a:prstGeom>
              <a:blipFill rotWithShape="1">
                <a:blip r:embed="rId5"/>
                <a:stretch>
                  <a:fillRect l="-1176" t="-9756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42193" y="5143486"/>
            <a:ext cx="458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</a:t>
            </a:r>
            <a:r>
              <a:rPr lang="ru-RU" sz="24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7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20688"/>
                <a:ext cx="8640960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12. 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−22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−21</m:t>
                        </m:r>
                      </m:sup>
                    </m:sSup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22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640960" cy="839332"/>
              </a:xfrm>
              <a:prstGeom prst="rect">
                <a:avLst/>
              </a:prstGeom>
              <a:blipFill rotWithShape="1">
                <a:blip r:embed="rId2"/>
                <a:stretch>
                  <a:fillRect l="-1128" t="-6522" b="-18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340768"/>
                <a:ext cx="8712968" cy="16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−22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−21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−22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−21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−22</m:t>
                        </m:r>
                      </m:e>
                    </m:d>
                    <m:sSup>
                      <m:sSupPr>
                        <m:ctrlP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−21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−21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−22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−21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1+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−22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−21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−21).</m:t>
                    </m:r>
                  </m:oMath>
                </a14:m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=0⇒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−21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=21.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712968" cy="1662506"/>
              </a:xfrm>
              <a:prstGeom prst="rect">
                <a:avLst/>
              </a:prstGeom>
              <a:blipFill rotWithShape="1">
                <a:blip r:embed="rId3"/>
                <a:stretch>
                  <a:fillRect l="-1119" b="-9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2750" y="300327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3568" y="3527295"/>
            <a:ext cx="6287556" cy="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71124" y="32964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7086" y="3068960"/>
            <a:ext cx="0" cy="108012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8456" y="306896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8456" y="354163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8590" y="30404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5803" y="323410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86533" y="303299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323410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]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851920" y="307996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329979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48064" y="306896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068960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11760" y="306563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065630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2440293" y="3589965"/>
            <a:ext cx="1224136" cy="79718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824028" y="3609020"/>
            <a:ext cx="1260140" cy="83318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4581129"/>
            <a:ext cx="63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39752" y="4562066"/>
                <a:ext cx="3960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=21 −точка 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562066"/>
                <a:ext cx="396044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528" y="53012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7584" y="5301208"/>
                <a:ext cx="763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ru-RU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наим</m:t>
                          </m:r>
                        </m:sub>
                      </m:sSub>
                      <m:r>
                        <a:rPr lang="ru-RU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21</m:t>
                          </m:r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ru-RU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22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21−21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=−1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∙1=−1.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01208"/>
                <a:ext cx="763284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99992" y="5818209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18209"/>
                <a:ext cx="4589107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2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4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20688"/>
                <a:ext cx="864096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13. Найдите наименьшее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+9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+8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−2;0</m:t>
                        </m:r>
                      </m:e>
                    </m:d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640960" cy="862608"/>
              </a:xfrm>
              <a:prstGeom prst="rect">
                <a:avLst/>
              </a:prstGeom>
              <a:blipFill rotWithShape="1">
                <a:blip r:embed="rId2"/>
                <a:stretch>
                  <a:fillRect t="-6383" b="-15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340768"/>
                <a:ext cx="8712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+12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+9.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71296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19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502" y="1844824"/>
                <a:ext cx="8808979" cy="1456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Найдём нули производной на заданном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+12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+9=0,</m:t>
                            </m:r>
                          </m:e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≤0;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4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=−3,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=−1,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≤0;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=−1.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2" y="1844824"/>
                <a:ext cx="8808979" cy="1456489"/>
              </a:xfrm>
              <a:prstGeom prst="rect">
                <a:avLst/>
              </a:prstGeom>
              <a:blipFill rotWithShape="1">
                <a:blip r:embed="rId4"/>
                <a:stretch>
                  <a:fillRect l="-1107" t="-3766" r="-1246" b="-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144016" y="3338160"/>
            <a:ext cx="7833929" cy="954936"/>
            <a:chOff x="144016" y="2946716"/>
            <a:chExt cx="7833929" cy="95493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33129" y="2946716"/>
              <a:ext cx="7344816" cy="664437"/>
              <a:chOff x="611560" y="4090324"/>
              <a:chExt cx="7344816" cy="664437"/>
            </a:xfrm>
          </p:grpSpPr>
          <p:cxnSp>
            <p:nvCxnSpPr>
              <p:cNvPr id="13" name="Прямая со стрелкой 12"/>
              <p:cNvCxnSpPr/>
              <p:nvPr/>
            </p:nvCxnSpPr>
            <p:spPr>
              <a:xfrm>
                <a:off x="611560" y="4595936"/>
                <a:ext cx="6984776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7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/>
            <p:cNvSpPr txBox="1"/>
            <p:nvPr/>
          </p:nvSpPr>
          <p:spPr>
            <a:xfrm>
              <a:off x="144016" y="2967335"/>
              <a:ext cx="467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3)</a:t>
              </a:r>
              <a:endPara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230762" y="2999892"/>
              <a:ext cx="0" cy="901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1774574" y="350987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[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40290" y="35207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]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91880" y="3399383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399383"/>
                <a:ext cx="648072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887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7975" y="3299988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975" y="3299988"/>
                <a:ext cx="648072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88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3242518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242518"/>
                <a:ext cx="648072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635896" y="361540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 Math"/>
                <a:ea typeface="Cambria Math"/>
              </a:rPr>
              <a:t>•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11760" y="339938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399383"/>
                <a:ext cx="9361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6715" y="337974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15" y="3379740"/>
                <a:ext cx="93610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2233532" y="3894506"/>
            <a:ext cx="1224136" cy="79718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142218" y="3894506"/>
            <a:ext cx="1260140" cy="83318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512" y="4581129"/>
            <a:ext cx="63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95736" y="4623519"/>
                <a:ext cx="3960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=−1 −точка 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623519"/>
                <a:ext cx="3960440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23528" y="53012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1520" y="5301208"/>
                <a:ext cx="7632848" cy="829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ru-RU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наим</m:t>
                          </m:r>
                        </m:sub>
                      </m:sSub>
                      <m:r>
                        <a:rPr lang="ru-RU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+6∙</m:t>
                      </m:r>
                      <m:sSup>
                        <m:sSup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+9∙</m:t>
                      </m:r>
                      <m:d>
                        <m:d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+8=−1+6−9+8=4.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01208"/>
                <a:ext cx="7632848" cy="829907"/>
              </a:xfrm>
              <a:prstGeom prst="rect">
                <a:avLst/>
              </a:prstGeom>
              <a:blipFill rotWithShape="1">
                <a:blip r:embed="rId14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79437" y="5991671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4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37" y="5991671"/>
                <a:ext cx="4589107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2125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9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508104" y="509789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Ответ:7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620688"/>
                <a:ext cx="8640960" cy="102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14. Найдите наибольшее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=9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𝑡𝑔𝑥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−9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;0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640960" cy="1026499"/>
              </a:xfrm>
              <a:prstGeom prst="rect">
                <a:avLst/>
              </a:prstGeom>
              <a:blipFill rotWithShape="1">
                <a:blip r:embed="rId2"/>
                <a:stretch>
                  <a:fillRect t="-5357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527175"/>
                <a:ext cx="9144000" cy="68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−9=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9−9</m:t>
                        </m:r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=9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𝑡𝑔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7175"/>
                <a:ext cx="9144000" cy="683520"/>
              </a:xfrm>
              <a:prstGeom prst="rect">
                <a:avLst/>
              </a:prstGeom>
              <a:blipFill rotWithShape="1">
                <a:blip r:embed="rId3"/>
                <a:stretch>
                  <a:fillRect l="-1133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2309971"/>
                <a:ext cx="88569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Замечаем, что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𝑡𝑔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 при любых х.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Поэтому сама функция является монотонно возрастающей.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09971"/>
                <a:ext cx="8856984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101" t="-6618" b="-19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3356992"/>
                <a:ext cx="8856984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 Тогда наибольшего своего значения функция достигает в крайней правой точке отрезка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т.е. в точке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56992"/>
                <a:ext cx="8856984" cy="1011687"/>
              </a:xfrm>
              <a:prstGeom prst="rect">
                <a:avLst/>
              </a:prstGeom>
              <a:blipFill rotWithShape="1">
                <a:blip r:embed="rId5"/>
                <a:stretch>
                  <a:fillRect l="-1101" t="-5422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4581128"/>
                <a:ext cx="8856984" cy="50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наибольшее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=9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𝑡𝑔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−9∙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0+7=9∙0−0+7=7.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1128"/>
                <a:ext cx="8856984" cy="500202"/>
              </a:xfrm>
              <a:prstGeom prst="rect">
                <a:avLst/>
              </a:prstGeom>
              <a:blipFill rotWithShape="1">
                <a:blip r:embed="rId6"/>
                <a:stretch>
                  <a:fillRect l="-1101" t="-8434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2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08104" y="55892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Ответ:-10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620688"/>
                <a:ext cx="8640960" cy="12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Найдите точку минимума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+100</m:t>
                          </m:r>
                        </m:num>
                        <m:den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640960" cy="1202830"/>
              </a:xfrm>
              <a:prstGeom prst="rect">
                <a:avLst/>
              </a:prstGeom>
              <a:blipFill rotWithShape="1">
                <a:blip r:embed="rId2"/>
                <a:stretch>
                  <a:fillRect t="-4569" b="-1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809376"/>
                <a:ext cx="9144000" cy="136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+100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+100</m:t>
                            </m:r>
                          </m:e>
                        </m:d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+100</m:t>
                            </m:r>
                          </m:e>
                        </m:d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−100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−100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09376"/>
                <a:ext cx="9144000" cy="1369862"/>
              </a:xfrm>
              <a:prstGeom prst="rect">
                <a:avLst/>
              </a:prstGeom>
              <a:blipFill rotWithShape="1">
                <a:blip r:embed="rId3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512" y="2772137"/>
                <a:ext cx="8808979" cy="1466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Найдём нули производной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−100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=0,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=−10,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=10,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≠0;</m:t>
                            </m:r>
                          </m:e>
                        </m:eqArr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just"/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2" y="2772137"/>
                <a:ext cx="8808979" cy="1466107"/>
              </a:xfrm>
              <a:prstGeom prst="rect">
                <a:avLst/>
              </a:prstGeom>
              <a:blipFill rotWithShape="1">
                <a:blip r:embed="rId4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144016" y="3698200"/>
            <a:ext cx="7833929" cy="954936"/>
            <a:chOff x="144016" y="2946716"/>
            <a:chExt cx="7833929" cy="95493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33129" y="2946716"/>
              <a:ext cx="7344816" cy="664437"/>
              <a:chOff x="611560" y="4090324"/>
              <a:chExt cx="7344816" cy="664437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>
                <a:off x="611560" y="4595936"/>
                <a:ext cx="6984776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7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/>
            <p:cNvSpPr txBox="1"/>
            <p:nvPr/>
          </p:nvSpPr>
          <p:spPr>
            <a:xfrm>
              <a:off x="144016" y="2967335"/>
              <a:ext cx="467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3)</a:t>
              </a:r>
              <a:endPara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230762" y="2999892"/>
              <a:ext cx="0" cy="901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7704" y="375137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751376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76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9493" y="3761957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93" y="3761957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92080" y="376828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68288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817" r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195168" y="394734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mbria Math"/>
                <a:ea typeface="Cambria Math"/>
              </a:rPr>
              <a:t>•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39536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mbria Math"/>
                <a:ea typeface="Cambria Math"/>
              </a:rPr>
              <a:t>•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2357" y="39759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mbria Math"/>
                <a:ea typeface="Cambria Math"/>
              </a:rPr>
              <a:t>°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28184" y="37170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−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3150" y="370832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−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5408" y="3698200"/>
            <a:ext cx="46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+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4001" y="3661587"/>
            <a:ext cx="46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+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293130" y="4278883"/>
            <a:ext cx="830598" cy="51826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025408" y="4324976"/>
            <a:ext cx="2122656" cy="544184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906467" y="4293096"/>
            <a:ext cx="830598" cy="51826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31640" y="5081677"/>
                <a:ext cx="3960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=−10 −точка 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81677"/>
                <a:ext cx="3960440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1" name="TextBox 5120"/>
          <p:cNvSpPr txBox="1"/>
          <p:nvPr/>
        </p:nvSpPr>
        <p:spPr>
          <a:xfrm>
            <a:off x="199512" y="5081677"/>
            <a:ext cx="68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4)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0381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4" grpId="0"/>
      <p:bldP spid="18" grpId="0"/>
      <p:bldP spid="19" grpId="0"/>
      <p:bldP spid="17" grpId="0"/>
      <p:bldP spid="22" grpId="0"/>
      <p:bldP spid="20" grpId="0"/>
      <p:bldP spid="23" grpId="0"/>
      <p:bldP spid="25" grpId="0"/>
      <p:bldP spid="24" grpId="0"/>
      <p:bldP spid="27" grpId="0"/>
      <p:bldP spid="35" grpId="0"/>
      <p:bldP spid="51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08104" y="563163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5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620688"/>
                <a:ext cx="8640960" cy="102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16. Найдите наибольшее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=13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𝑡𝑔𝑥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−13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640960" cy="1026499"/>
              </a:xfrm>
              <a:prstGeom prst="rect">
                <a:avLst/>
              </a:prstGeom>
              <a:blipFill rotWithShape="1">
                <a:blip r:embed="rId2"/>
                <a:stretch>
                  <a:fillRect t="-5357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8520" y="1527175"/>
                <a:ext cx="8279904" cy="125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13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−13=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13−13</m:t>
                        </m:r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13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13</m:t>
                        </m:r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=13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𝑡𝑔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1527175"/>
                <a:ext cx="8279904" cy="1259576"/>
              </a:xfrm>
              <a:prstGeom prst="rect">
                <a:avLst/>
              </a:prstGeom>
              <a:blipFill rotWithShape="1">
                <a:blip r:embed="rId3"/>
                <a:stretch>
                  <a:fillRect l="-1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2660719"/>
                <a:ext cx="88569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Заметим, что </a:t>
                </a:r>
                <a14:m>
                  <m:oMath xmlns:m="http://schemas.openxmlformats.org/officeDocument/2006/math"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𝑡𝑔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 при любых значениях </m:t>
                    </m:r>
                  </m:oMath>
                </a14:m>
                <a:endParaRPr lang="ru-RU" sz="24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переменной х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Поэтому сама функция является монотонно возрастающей на заданном отрезке.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60719"/>
                <a:ext cx="8856984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01" t="-4061" b="-13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4077072"/>
                <a:ext cx="8856984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 Тогда наибольшего своего значения функция достигает в крайней правой точке отрезка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т.е. в точке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77072"/>
                <a:ext cx="8856984" cy="1011687"/>
              </a:xfrm>
              <a:prstGeom prst="rect">
                <a:avLst/>
              </a:prstGeom>
              <a:blipFill rotWithShape="1">
                <a:blip r:embed="rId5"/>
                <a:stretch>
                  <a:fillRect l="-1101" t="-5422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9512" y="5199583"/>
                <a:ext cx="82089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наибольшее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13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𝑡𝑔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13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0+5=9∙0−0+5=5.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99583"/>
                <a:ext cx="820891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188" t="-6618"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Производные некоторых элементарных функций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7720" y="1595933"/>
                <a:ext cx="4244280" cy="507342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𝐜</m:t>
                            </m:r>
                          </m:e>
                        </m:d>
                      </m:e>
                      <m:sup>
                        <m:r>
                          <a:rPr lang="ru-RU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ru-RU" sz="2400" b="1" i="0">
                        <a:solidFill>
                          <a:schemeClr val="tx1"/>
                        </a:solidFill>
                        <a:latin typeface="Cambria Math"/>
                      </a:rPr>
                      <m:t>, где 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𝐜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𝐜𝐨𝐧𝐬𝐭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ru-RU" sz="2400" b="1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𝛂</m:t>
                            </m:r>
                          </m:sup>
                        </m:sSup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𝛂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𝛂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ru-RU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где </m:t>
                      </m:r>
                      <m:r>
                        <a:rPr lang="ru-RU" sz="2400" b="1" i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𝐜𝐨𝐧𝐬𝐭</m:t>
                      </m:r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</m:rad>
                      </m:den>
                    </m:f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ru-RU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𝐜𝐨𝐬𝐱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ru-RU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𝐬𝐢𝐧𝐱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𝐭𝐠</m:t>
                                </m:r>
                              </m:fName>
                              <m:e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ru-RU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sz="2400" b="1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7720" y="1595933"/>
                <a:ext cx="4244280" cy="5073427"/>
              </a:xfrm>
              <a:blipFill rotWithShape="1">
                <a:blip r:embed="rId2"/>
                <a:stretch>
                  <a:fillRect l="-2011" t="-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2060848"/>
                <a:ext cx="4172272" cy="507342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𝐜𝐭𝐠</m:t>
                                </m:r>
                              </m:fName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ru-RU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𝐥𝐧𝐚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b="1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𝐚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𝐥𝐧𝐚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𝐥𝐧</m:t>
                                </m:r>
                              </m:fName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2060848"/>
                <a:ext cx="4172272" cy="5073427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08104" y="51571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2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1" y="620688"/>
                <a:ext cx="8784977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17. Найдите наименьшее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−10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+29</m:t>
                        </m:r>
                      </m:e>
                    </m:ra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620688"/>
                <a:ext cx="8784977" cy="876137"/>
              </a:xfrm>
              <a:prstGeom prst="rect">
                <a:avLst/>
              </a:prstGeom>
              <a:blipFill rotWithShape="1">
                <a:blip r:embed="rId2"/>
                <a:stretch>
                  <a:fillRect t="-6250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8520" y="1527175"/>
                <a:ext cx="8279904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1) Функция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возрастающая,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⇒ наименьшего значения функция достигает тогда, когда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−10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+29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принимает наименьшее значение.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1527175"/>
                <a:ext cx="8279904" cy="1278235"/>
              </a:xfrm>
              <a:prstGeom prst="rect">
                <a:avLst/>
              </a:prstGeom>
              <a:blipFill rotWithShape="1">
                <a:blip r:embed="rId3"/>
                <a:stretch>
                  <a:fillRect l="-1252" t="-478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520" y="2780928"/>
                <a:ext cx="8855968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ункция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−10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+29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квадратичная, которая принимает наименьшее значение в вершине параболы, т.е.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2780928"/>
                <a:ext cx="8855968" cy="839332"/>
              </a:xfrm>
              <a:prstGeom prst="rect">
                <a:avLst/>
              </a:prstGeom>
              <a:blipFill rotWithShape="1">
                <a:blip r:embed="rId4"/>
                <a:stretch>
                  <a:fillRect l="-1170" t="-5072" b="-18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9511" y="3573016"/>
                <a:ext cx="8136905" cy="1860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наименьшее значение исходной функции будет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наим</m:t>
                        </m:r>
                      </m:sub>
                    </m:sSub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−10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∙1</m:t>
                            </m:r>
                          </m:den>
                        </m:f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−10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∙5+29</m:t>
                        </m:r>
                      </m:e>
                    </m:ra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25−50+29</m:t>
                        </m:r>
                      </m:e>
                    </m:ra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e>
                    </m:ra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2400" i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3573016"/>
                <a:ext cx="8136905" cy="1860766"/>
              </a:xfrm>
              <a:prstGeom prst="rect">
                <a:avLst/>
              </a:prstGeom>
              <a:blipFill rotWithShape="1">
                <a:blip r:embed="rId5"/>
                <a:stretch>
                  <a:fillRect l="-1199" t="-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Задача №14</a:t>
            </a:r>
            <a:endParaRPr lang="ru-RU" sz="3200" b="1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Антонова Г.В.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51723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2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1" y="620688"/>
                <a:ext cx="8784977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Найдите наименьшее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+12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+40</m:t>
                        </m:r>
                      </m:e>
                    </m:ra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620688"/>
                <a:ext cx="8784977" cy="876137"/>
              </a:xfrm>
              <a:prstGeom prst="rect">
                <a:avLst/>
              </a:prstGeom>
              <a:blipFill rotWithShape="1">
                <a:blip r:embed="rId2"/>
                <a:stretch>
                  <a:fillRect t="-6250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520" y="1527175"/>
                <a:ext cx="9144000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1) Функция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возрастающая,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⇒ наименьшего значения функция достигает тогда, когда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+12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+40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принимает наименьшее значение.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1527175"/>
                <a:ext cx="9144000" cy="1278235"/>
              </a:xfrm>
              <a:prstGeom prst="rect">
                <a:avLst/>
              </a:prstGeom>
              <a:blipFill rotWithShape="1">
                <a:blip r:embed="rId3"/>
                <a:stretch>
                  <a:fillRect l="-1133" t="-478" b="-124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520" y="2804735"/>
                <a:ext cx="88559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ункция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+12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+40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квадратичная, которая принимает наименьшее значение в вершине параболы (ветви параболы в данном случае направлена вверх, т.к.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a=1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), т.е.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2804735"/>
                <a:ext cx="885596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70" t="-4569" b="-13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1" y="4076331"/>
                <a:ext cx="8784977" cy="1872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наименьшее значение исходной функции будет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наим</m:t>
                        </m:r>
                      </m:sub>
                    </m:sSub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  <m: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∙1</m:t>
                            </m:r>
                          </m:den>
                        </m:f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−6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−6</m:t>
                            </m:r>
                          </m:e>
                        </m:d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40</m:t>
                        </m:r>
                      </m:e>
                    </m:ra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36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72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40</m:t>
                        </m:r>
                      </m:e>
                    </m:ra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−36+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e>
                    </m:ra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e>
                    </m:ra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24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4076331"/>
                <a:ext cx="8784977" cy="1872949"/>
              </a:xfrm>
              <a:prstGeom prst="rect">
                <a:avLst/>
              </a:prstGeom>
              <a:blipFill rotWithShape="1">
                <a:blip r:embed="rId5"/>
                <a:stretch>
                  <a:fillRect l="-1110" t="-2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08104" y="56612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2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1" y="620688"/>
                <a:ext cx="8784977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Найдите наибольшее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−12−8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620688"/>
                <a:ext cx="8784977" cy="876137"/>
              </a:xfrm>
              <a:prstGeom prst="rect">
                <a:avLst/>
              </a:prstGeom>
              <a:blipFill rotWithShape="1">
                <a:blip r:embed="rId2"/>
                <a:stretch>
                  <a:fillRect t="-6250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8520" y="1527175"/>
                <a:ext cx="8279904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1) Функция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возрастающая,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⇒ наибольшего значения функция достигает тогда, когда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−12−8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принимает наибольшее значение.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1527175"/>
                <a:ext cx="8279904" cy="1278235"/>
              </a:xfrm>
              <a:prstGeom prst="rect">
                <a:avLst/>
              </a:prstGeom>
              <a:blipFill rotWithShape="1">
                <a:blip r:embed="rId3"/>
                <a:stretch>
                  <a:fillRect l="-1252" t="-478" b="-1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8520" y="2804735"/>
                <a:ext cx="82799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ункция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−12−8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квадратичная, которая принимает наибольшее значение в вершине параболы (ветви параболы в данном случае направлена вниз, т.к.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a=</a:t>
                </a: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 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), т.е.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2804735"/>
                <a:ext cx="8279904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252" t="-3488" b="-9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511" y="4188934"/>
                <a:ext cx="8208913" cy="226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наибольшее значение исходной функции будет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</m:t>
                        </m:r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б</m:t>
                        </m:r>
                      </m:sub>
                    </m:sSub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−8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sz="24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−12−8</m:t>
                        </m:r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−12+32−16</m:t>
                        </m:r>
                      </m:e>
                    </m:ra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20−16</m:t>
                        </m:r>
                      </m:e>
                    </m:ra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e>
                    </m:ra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2400" i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4188934"/>
                <a:ext cx="8208913" cy="2264402"/>
              </a:xfrm>
              <a:prstGeom prst="rect">
                <a:avLst/>
              </a:prstGeom>
              <a:blipFill rotWithShape="1">
                <a:blip r:embed="rId5"/>
                <a:stretch>
                  <a:fillRect l="-1188" t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08104" y="59492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21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1" y="620688"/>
                <a:ext cx="8784977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20. Найдите наибольшее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+8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−3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−7,5;0</m:t>
                        </m:r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620688"/>
                <a:ext cx="8784977" cy="862608"/>
              </a:xfrm>
              <a:prstGeom prst="rect">
                <a:avLst/>
              </a:prstGeom>
              <a:blipFill rotWithShape="1">
                <a:blip r:embed="rId2"/>
                <a:stretch>
                  <a:fillRect t="-6383" b="-15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8520" y="1196752"/>
                <a:ext cx="8279904" cy="1806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endParaRPr lang="en-US" sz="24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𝑙𝑛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+8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+8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+8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−3=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+8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+8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−3=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+8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−3=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3−3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+8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+8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−8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+8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3(−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−7)</m:t>
                        </m:r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+8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1196752"/>
                <a:ext cx="8279904" cy="1806007"/>
              </a:xfrm>
              <a:prstGeom prst="rect">
                <a:avLst/>
              </a:prstGeom>
              <a:blipFill rotWithShape="1">
                <a:blip r:embed="rId3"/>
                <a:stretch>
                  <a:fillRect l="-1252" t="-3030" b="-4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528" y="2996952"/>
                <a:ext cx="8783960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=0⇒</m:t>
                    </m:r>
                    <m:f>
                      <m:f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3(−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−7)</m:t>
                        </m:r>
                      </m:num>
                      <m:den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+8</m:t>
                        </m:r>
                      </m:den>
                    </m:f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=−7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−7,5;0</m:t>
                        </m:r>
                      </m:e>
                    </m:d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8" y="2996952"/>
                <a:ext cx="8783960" cy="633571"/>
              </a:xfrm>
              <a:prstGeom prst="rect">
                <a:avLst/>
              </a:prstGeom>
              <a:blipFill rotWithShape="1">
                <a:blip r:embed="rId4"/>
                <a:stretch>
                  <a:fillRect l="-1180" b="-14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144016" y="3645024"/>
            <a:ext cx="7833929" cy="954936"/>
            <a:chOff x="144016" y="2946716"/>
            <a:chExt cx="7833929" cy="95493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33129" y="2946716"/>
              <a:ext cx="7344816" cy="664437"/>
              <a:chOff x="611560" y="4090324"/>
              <a:chExt cx="7344816" cy="664437"/>
            </a:xfrm>
          </p:grpSpPr>
          <p:cxnSp>
            <p:nvCxnSpPr>
              <p:cNvPr id="13" name="Прямая со стрелкой 12"/>
              <p:cNvCxnSpPr/>
              <p:nvPr/>
            </p:nvCxnSpPr>
            <p:spPr>
              <a:xfrm>
                <a:off x="611560" y="4595936"/>
                <a:ext cx="6984776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7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/>
            <p:cNvSpPr txBox="1"/>
            <p:nvPr/>
          </p:nvSpPr>
          <p:spPr>
            <a:xfrm>
              <a:off x="144016" y="2967335"/>
              <a:ext cx="467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3)</a:t>
              </a:r>
              <a:endPara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230762" y="2999892"/>
              <a:ext cx="0" cy="901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1995803" y="386104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724128" y="386104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]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91680" y="3616448"/>
                <a:ext cx="11360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7,5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616448"/>
                <a:ext cx="1136037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668211" y="3645024"/>
            <a:ext cx="113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7368" y="3903912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a typeface="Cambria Math"/>
              </a:rPr>
              <a:t>•</a:t>
            </a:r>
            <a:endParaRPr lang="ru-RU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96003" y="3717032"/>
                <a:ext cx="11360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03" y="3717032"/>
                <a:ext cx="113603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2000" b="-3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827717" y="3674168"/>
            <a:ext cx="52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62316" y="3645592"/>
                <a:ext cx="5201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316" y="3645592"/>
                <a:ext cx="52014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>
            <a:off x="4592550" y="4195099"/>
            <a:ext cx="830598" cy="51826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411759" y="4286132"/>
            <a:ext cx="1352061" cy="38839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8520" y="4674524"/>
                <a:ext cx="8855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  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=−7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точка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4674524"/>
                <a:ext cx="8855968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170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8784" y="5138403"/>
                <a:ext cx="8855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наиб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−7+8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−3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−7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𝑙𝑛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1+21=0+21=21.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84" y="5138403"/>
                <a:ext cx="8855968" cy="830997"/>
              </a:xfrm>
              <a:prstGeom prst="rect">
                <a:avLst/>
              </a:prstGeom>
              <a:blipFill rotWithShape="1">
                <a:blip r:embed="rId12"/>
                <a:stretch>
                  <a:fillRect l="-1170" t="-6618" b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104" y="57332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14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1" y="620688"/>
                <a:ext cx="8784977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21. Найдите наибольшее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7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−2,5;0</m:t>
                        </m:r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620688"/>
                <a:ext cx="8784977" cy="862608"/>
              </a:xfrm>
              <a:prstGeom prst="rect">
                <a:avLst/>
              </a:prstGeom>
              <a:blipFill rotWithShape="1">
                <a:blip r:embed="rId2"/>
                <a:stretch>
                  <a:fillRect t="-6383" b="-15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520" y="1334961"/>
                <a:ext cx="9144000" cy="1432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𝑙𝑛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7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7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4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+3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−7=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7</m:t>
                        </m:r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−7=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+3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−7=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7−7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+3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+3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7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+3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7(−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−2)</m:t>
                        </m:r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+3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1334961"/>
                <a:ext cx="9144000" cy="1432572"/>
              </a:xfrm>
              <a:prstGeom prst="rect">
                <a:avLst/>
              </a:prstGeom>
              <a:blipFill rotWithShape="1">
                <a:blip r:embed="rId3"/>
                <a:stretch>
                  <a:fillRect l="-1133" b="-5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528" y="2780928"/>
                <a:ext cx="8783960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=0⇒</m:t>
                    </m:r>
                    <m:f>
                      <m:f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7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(−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−2)</m:t>
                        </m:r>
                      </m:num>
                      <m:den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+3</m:t>
                        </m:r>
                      </m:den>
                    </m:f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5;0</m:t>
                        </m:r>
                      </m:e>
                    </m:d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8" y="2780928"/>
                <a:ext cx="8783960" cy="633571"/>
              </a:xfrm>
              <a:prstGeom prst="rect">
                <a:avLst/>
              </a:prstGeom>
              <a:blipFill rotWithShape="1">
                <a:blip r:embed="rId4"/>
                <a:stretch>
                  <a:fillRect l="-1180" b="-14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144016" y="3429000"/>
            <a:ext cx="7833929" cy="954936"/>
            <a:chOff x="144016" y="2946716"/>
            <a:chExt cx="7833929" cy="95493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33129" y="2946716"/>
              <a:ext cx="7344816" cy="664437"/>
              <a:chOff x="611560" y="4090324"/>
              <a:chExt cx="7344816" cy="664437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>
                <a:off x="611560" y="4595936"/>
                <a:ext cx="6984776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7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TextBox 11"/>
            <p:cNvSpPr txBox="1"/>
            <p:nvPr/>
          </p:nvSpPr>
          <p:spPr>
            <a:xfrm>
              <a:off x="144016" y="2967335"/>
              <a:ext cx="467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3)</a:t>
              </a:r>
              <a:endPara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230762" y="2999892"/>
              <a:ext cx="0" cy="901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1995803" y="360386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724128" y="361815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]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91680" y="3357560"/>
                <a:ext cx="11360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2,5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57560"/>
                <a:ext cx="1136037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668211" y="3352795"/>
            <a:ext cx="113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7368" y="3674168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a typeface="Cambria Math"/>
              </a:rPr>
              <a:t>•</a:t>
            </a:r>
            <a:endParaRPr lang="ru-RU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7434" y="3445569"/>
                <a:ext cx="11360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434" y="3445569"/>
                <a:ext cx="113603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827717" y="3429000"/>
            <a:ext cx="52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62316" y="3429568"/>
                <a:ext cx="5201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316" y="3429568"/>
                <a:ext cx="52014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 flipV="1">
            <a:off x="2411759" y="4014344"/>
            <a:ext cx="1352061" cy="50444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75452" y="4014343"/>
            <a:ext cx="1448676" cy="50444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520" y="4674524"/>
                <a:ext cx="8855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  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точка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4674524"/>
                <a:ext cx="8855968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170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8784" y="5138403"/>
                <a:ext cx="8855968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наиб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−2+3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−7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𝑙𝑛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1+14=</m:t>
                    </m:r>
                  </m:oMath>
                </a14:m>
                <a:endParaRPr lang="en-US" sz="24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=0+14=14.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84" y="5138403"/>
                <a:ext cx="8855968" cy="862608"/>
              </a:xfrm>
              <a:prstGeom prst="rect">
                <a:avLst/>
              </a:prstGeom>
              <a:blipFill rotWithShape="1">
                <a:blip r:embed="rId12"/>
                <a:stretch>
                  <a:fillRect l="-1170" t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8104" y="5301208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301208"/>
                <a:ext cx="338437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063" t="-12000" b="-3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620688"/>
                <a:ext cx="8640960" cy="102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 Найдите наибольшее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=4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−4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𝑡𝑔𝑥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−9 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640960" cy="1026499"/>
              </a:xfrm>
              <a:prstGeom prst="rect">
                <a:avLst/>
              </a:prstGeom>
              <a:blipFill rotWithShape="1">
                <a:blip r:embed="rId3"/>
                <a:stretch>
                  <a:fillRect t="-5357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1527175"/>
                <a:ext cx="8388424" cy="1628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4−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+0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−4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−4</m:t>
                        </m:r>
                        <m:sSup>
                          <m:sSup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ru-RU" sz="24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=−4</m:t>
                      </m:r>
                      <m:sSup>
                        <m:sSup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𝑡𝑔</m:t>
                          </m:r>
                        </m:e>
                        <m:sup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7175"/>
                <a:ext cx="8388424" cy="1628907"/>
              </a:xfrm>
              <a:prstGeom prst="rect">
                <a:avLst/>
              </a:prstGeom>
              <a:blipFill rotWithShape="1">
                <a:blip r:embed="rId4"/>
                <a:stretch>
                  <a:fillRect l="-1235" b="-52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9512" y="2735751"/>
                <a:ext cx="88569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Заметим, что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𝑡𝑔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 при любых х.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Поэтому сама функция является монотонно убывающей.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35751"/>
                <a:ext cx="885698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101" t="-6618" b="-19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512" y="3638756"/>
                <a:ext cx="8280920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 Тогда наибольшего своего значения функция достигает в крайней левой точке отрезка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т.е. в точке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38756"/>
                <a:ext cx="8280920" cy="1011687"/>
              </a:xfrm>
              <a:prstGeom prst="rect">
                <a:avLst/>
              </a:prstGeom>
              <a:blipFill rotWithShape="1">
                <a:blip r:embed="rId6"/>
                <a:stretch>
                  <a:fillRect l="-1177" t="-5422" r="-1545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9512" y="4725144"/>
                <a:ext cx="8280920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наибольшее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4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−4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𝑡𝑔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𝜋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−9=−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𝜋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−4∙</m:t>
                    </m:r>
                    <m:d>
                      <m:d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𝜋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−9=4−9=−5.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25144"/>
                <a:ext cx="8280920" cy="1014380"/>
              </a:xfrm>
              <a:prstGeom prst="rect">
                <a:avLst/>
              </a:prstGeom>
              <a:blipFill rotWithShape="1">
                <a:blip r:embed="rId7"/>
                <a:stretch>
                  <a:fillRect l="-1177" b="-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8104" y="5733256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733256"/>
                <a:ext cx="338437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063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620688"/>
                <a:ext cx="864096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 Найдите наименьшее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−8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9 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0;2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640960" cy="862608"/>
              </a:xfrm>
              <a:prstGeom prst="rect">
                <a:avLst/>
              </a:prstGeom>
              <a:blipFill rotWithShape="1">
                <a:blip r:embed="rId3"/>
                <a:stretch>
                  <a:fillRect t="-6383" b="-15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412776"/>
                <a:ext cx="91440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−8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−8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+0=</m:t>
                    </m:r>
                  </m:oMath>
                </a14:m>
                <a:endParaRPr lang="en-US" sz="24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8</m:t>
                      </m:r>
                      <m:sSup>
                        <m:sSup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−4)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862608"/>
              </a:xfrm>
              <a:prstGeom prst="rect">
                <a:avLst/>
              </a:prstGeom>
              <a:blipFill rotWithShape="1">
                <a:blip r:embed="rId4"/>
                <a:stretch>
                  <a:fillRect l="-1067" t="-6383" b="-9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96" y="2132856"/>
                <a:ext cx="8963472" cy="85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т.е.  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−4</m:t>
                        </m:r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 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при любых значениях х,  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⇒ только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−4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отсюда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=4 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и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4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32856"/>
                <a:ext cx="8963472" cy="859851"/>
              </a:xfrm>
              <a:prstGeom prst="rect">
                <a:avLst/>
              </a:prstGeom>
              <a:blipFill rotWithShape="1">
                <a:blip r:embed="rId5"/>
                <a:stretch>
                  <a:fillRect l="-1156" t="-6383" r="-340" b="-15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2924944"/>
                <a:ext cx="8712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Заметим, что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4∈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0;2</m:t>
                        </m:r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ru-RU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причём</m:t>
                    </m:r>
                    <m:r>
                      <a:rPr lang="ru-RU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 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4&gt;1.</m:t>
                    </m:r>
                  </m:oMath>
                </a14:m>
                <a:endParaRPr lang="ru-RU" sz="2400" dirty="0"/>
              </a:p>
              <a:p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4944"/>
                <a:ext cx="8712968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119" t="-6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108520" y="3342704"/>
            <a:ext cx="7833929" cy="954936"/>
            <a:chOff x="144016" y="2946716"/>
            <a:chExt cx="7833929" cy="95493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33129" y="2946716"/>
              <a:ext cx="7344816" cy="664437"/>
              <a:chOff x="611560" y="4090324"/>
              <a:chExt cx="7344816" cy="664437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>
                <a:off x="611560" y="4595936"/>
                <a:ext cx="6984776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17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/>
            <p:cNvSpPr txBox="1"/>
            <p:nvPr/>
          </p:nvSpPr>
          <p:spPr>
            <a:xfrm>
              <a:off x="144016" y="2967335"/>
              <a:ext cx="467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3)</a:t>
              </a:r>
              <a:endPara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230762" y="2999892"/>
              <a:ext cx="0" cy="901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1995803" y="350658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350658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]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5803" y="3284984"/>
            <a:ext cx="48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4056" y="3293370"/>
            <a:ext cx="48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83968" y="3358779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𝑙𝑛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358779"/>
                <a:ext cx="720080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847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485704" y="3587304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a typeface="Cambria Math"/>
              </a:rPr>
              <a:t>•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3356992"/>
            <a:ext cx="38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58851" y="3645024"/>
            <a:ext cx="66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 Math"/>
                <a:ea typeface="Cambria Math"/>
              </a:rPr>
              <a:t>•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15816" y="3348849"/>
                <a:ext cx="5201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348849"/>
                <a:ext cx="52014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090942" y="3344491"/>
            <a:ext cx="52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070267" y="3933624"/>
            <a:ext cx="1448676" cy="50444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644008" y="3979268"/>
            <a:ext cx="1080120" cy="411611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8520" y="4531644"/>
                <a:ext cx="8855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  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4−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точка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4531644"/>
                <a:ext cx="8855968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170" t="-10526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8784" y="4941168"/>
                <a:ext cx="8855968" cy="881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наим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𝑙𝑛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𝑙𝑛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−8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𝑙𝑛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9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𝑙𝑛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−8∙4+9=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−32+9=16−32+9=−16+9=−7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84" y="4941168"/>
                <a:ext cx="8855968" cy="881652"/>
              </a:xfrm>
              <a:prstGeom prst="rect">
                <a:avLst/>
              </a:prstGeom>
              <a:blipFill rotWithShape="1">
                <a:blip r:embed="rId13"/>
                <a:stretch>
                  <a:fillRect l="-1170" t="-694" b="-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8104" y="5661248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661248"/>
                <a:ext cx="338437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063" t="-12000" b="-3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620688"/>
                <a:ext cx="864096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 Найдите наименьшее значение функции </a:t>
                </a:r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−6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7 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0;2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640960" cy="862608"/>
              </a:xfrm>
              <a:prstGeom prst="rect">
                <a:avLst/>
              </a:prstGeom>
              <a:blipFill rotWithShape="1">
                <a:blip r:embed="rId3"/>
                <a:stretch>
                  <a:fillRect t="-6383" b="-15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412776"/>
                <a:ext cx="91440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−6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+0=</m:t>
                    </m:r>
                  </m:oMath>
                </a14:m>
                <a:endParaRPr lang="en-US" sz="24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6</m:t>
                      </m:r>
                      <m:sSup>
                        <m:sSup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−3)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862608"/>
              </a:xfrm>
              <a:prstGeom prst="rect">
                <a:avLst/>
              </a:prstGeom>
              <a:blipFill rotWithShape="1">
                <a:blip r:embed="rId4"/>
                <a:stretch>
                  <a:fillRect l="-1067" t="-6383" b="-9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96" y="2132856"/>
                <a:ext cx="8963472" cy="85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т.е.  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; 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при любых значениях х,  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⇒ только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3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отсюда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=3 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и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32856"/>
                <a:ext cx="8963472" cy="859851"/>
              </a:xfrm>
              <a:prstGeom prst="rect">
                <a:avLst/>
              </a:prstGeom>
              <a:blipFill rotWithShape="1">
                <a:blip r:embed="rId5"/>
                <a:stretch>
                  <a:fillRect l="-1156" t="-6383" r="-340" b="-15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2924944"/>
                <a:ext cx="8712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Заметим, что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0;2</m:t>
                        </m:r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ru-RU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причём</m:t>
                    </m:r>
                    <m:r>
                      <a:rPr lang="ru-RU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 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1.</m:t>
                    </m:r>
                  </m:oMath>
                </a14:m>
                <a:endParaRPr lang="ru-RU" sz="2400" dirty="0"/>
              </a:p>
              <a:p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4944"/>
                <a:ext cx="8712968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119" t="-6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108520" y="3342704"/>
            <a:ext cx="7833929" cy="954936"/>
            <a:chOff x="144016" y="2946716"/>
            <a:chExt cx="7833929" cy="95493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33129" y="2946716"/>
              <a:ext cx="7344816" cy="664437"/>
              <a:chOff x="611560" y="4090324"/>
              <a:chExt cx="7344816" cy="664437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>
                <a:off x="611560" y="4595936"/>
                <a:ext cx="6984776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12" y="4293096"/>
                    <a:ext cx="576064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129" y="4090324"/>
                    <a:ext cx="576064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17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TextBox 11"/>
            <p:cNvSpPr txBox="1"/>
            <p:nvPr/>
          </p:nvSpPr>
          <p:spPr>
            <a:xfrm>
              <a:off x="144016" y="2967335"/>
              <a:ext cx="467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3)</a:t>
              </a:r>
              <a:endPara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230762" y="2999892"/>
              <a:ext cx="0" cy="901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44" y="3356992"/>
                  <a:ext cx="576064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1995803" y="350658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5803" y="3284984"/>
            <a:ext cx="48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350658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]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704056" y="3293370"/>
            <a:ext cx="48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5704" y="3587304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a typeface="Cambria Math"/>
              </a:rPr>
              <a:t>•</a:t>
            </a:r>
            <a:endParaRPr lang="ru-RU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83968" y="3358779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𝑙𝑛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358779"/>
                <a:ext cx="720080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707904" y="3356992"/>
            <a:ext cx="38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8851" y="3645024"/>
            <a:ext cx="66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 Math"/>
                <a:ea typeface="Cambria Math"/>
              </a:rPr>
              <a:t>•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15816" y="3348849"/>
                <a:ext cx="5201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348849"/>
                <a:ext cx="52014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090942" y="3344491"/>
            <a:ext cx="52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070267" y="3933624"/>
            <a:ext cx="1448676" cy="50444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644008" y="3979268"/>
            <a:ext cx="1080120" cy="411611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520" y="4531644"/>
                <a:ext cx="8855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  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𝑙𝑛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точка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4531644"/>
                <a:ext cx="8855968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170" t="-10526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8784" y="4941168"/>
                <a:ext cx="8855968" cy="881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наим</m:t>
                        </m:r>
                      </m:sub>
                    </m:sSub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𝑙𝑛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𝑙𝑛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𝑙𝑛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7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𝑙𝑛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−6∙3+7=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−18+7=9−18+7=−9+7=−2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84" y="4941168"/>
                <a:ext cx="8855968" cy="881652"/>
              </a:xfrm>
              <a:prstGeom prst="rect">
                <a:avLst/>
              </a:prstGeom>
              <a:blipFill rotWithShape="1">
                <a:blip r:embed="rId13"/>
                <a:stretch>
                  <a:fillRect l="-1170" t="-694" b="-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дифференцирования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708612"/>
                <a:ext cx="8784976" cy="2704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𝐜</m:t>
                              </m:r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d>
                        </m:e>
                        <m:sup>
                          <m:r>
                            <a:rPr lang="ru-RU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𝐜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𝐜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𝐜𝐨𝐧𝐬𝐭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𝐯</m:t>
                              </m:r>
                            </m:e>
                          </m:d>
                        </m:e>
                        <m:sup>
                          <m:r>
                            <a:rPr lang="ru-RU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  <m:sup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p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𝐯</m:t>
                              </m:r>
                            </m:e>
                          </m:d>
                        </m:e>
                        <m:sup>
                          <m:r>
                            <a:rPr lang="ru-RU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  <m:sup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𝐯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𝐮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  <m:sup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0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𝐮</m:t>
                                  </m:r>
                                </m:num>
                                <m:den>
                                  <m:r>
                                    <a:rPr lang="en-US" sz="2800" b="1" i="0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𝐯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800" b="1" i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𝐯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𝐮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en-US" sz="2800" b="1" i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𝐲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𝐟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e>
                      </m:d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𝐟</m:t>
                          </m:r>
                        </m:e>
                        <m:sub/>
                        <m:sup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𝐮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𝐠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где 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𝐠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08612"/>
                <a:ext cx="8784976" cy="27047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9552" y="49493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20688"/>
                <a:ext cx="878497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 Найдите точку максимума функции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+12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+13.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784976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1110" t="-9091" b="-3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030964"/>
                <a:ext cx="8712968" cy="1075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+12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+13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+24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+0.</m:t>
                    </m:r>
                  </m:oMath>
                </a14:m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если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+24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⇔</m:t>
                    </m:r>
                    <m:r>
                      <a:rPr lang="ru-RU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ru-RU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=−8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30964"/>
                <a:ext cx="8712968" cy="1075103"/>
              </a:xfrm>
              <a:prstGeom prst="rect">
                <a:avLst/>
              </a:prstGeom>
              <a:blipFill rotWithShape="1">
                <a:blip r:embed="rId3"/>
                <a:stretch>
                  <a:fillRect l="-1119" t="-5114"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683568" y="2447174"/>
            <a:ext cx="6287556" cy="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1124" y="221634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219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22163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456" y="198883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456" y="246151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55776" y="199984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999846"/>
                <a:ext cx="64807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1842" r="-5607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860032" y="1988840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8104" y="198883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88839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19672" y="199984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999846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39277" y="198884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77" y="1988840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 flipV="1">
            <a:off x="1727684" y="2564904"/>
            <a:ext cx="720080" cy="64807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07904" y="2564904"/>
            <a:ext cx="667477" cy="64807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481464" y="2564904"/>
            <a:ext cx="720080" cy="64807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3501008"/>
            <a:ext cx="63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75656" y="3491716"/>
                <a:ext cx="3096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x</m:t>
                      </m:r>
                      <m: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=−8 −точка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max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491716"/>
                <a:ext cx="309634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63888" y="3962673"/>
                <a:ext cx="3960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=0 −точка 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962673"/>
                <a:ext cx="396044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1487086" y="1988839"/>
            <a:ext cx="0" cy="108012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75381" y="4424338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−8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81" y="4424338"/>
                <a:ext cx="458910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258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13" grpId="0"/>
      <p:bldP spid="8" grpId="0"/>
      <p:bldP spid="11" grpId="0"/>
      <p:bldP spid="14" grpId="0"/>
      <p:bldP spid="15" grpId="0"/>
      <p:bldP spid="16" grpId="0"/>
      <p:bldP spid="17" grpId="0"/>
      <p:bldP spid="21" grpId="0"/>
      <p:bldP spid="22" grpId="0"/>
      <p:bldP spid="33" grpId="0"/>
      <p:bldP spid="34" grpId="0"/>
      <p:bldP spid="35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9552" y="49493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476672"/>
                <a:ext cx="8784976" cy="66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 Найдите точку минимума функции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=19+4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6672"/>
                <a:ext cx="8784976" cy="666401"/>
              </a:xfrm>
              <a:prstGeom prst="rect">
                <a:avLst/>
              </a:prstGeom>
              <a:blipFill rotWithShape="1">
                <a:blip r:embed="rId2"/>
                <a:stretch>
                  <a:fillRect l="-1110" b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876062"/>
                <a:ext cx="8712968" cy="1338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19+4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=0+4−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+4.</m:t>
                    </m:r>
                  </m:oMath>
                </a14:m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  если 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+4=0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⇔ </m:t>
                    </m:r>
                    <m:d>
                      <m:dPr>
                        <m:begChr m:val="["/>
                        <m:endChr m:val=""/>
                        <m:ctrlP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=−2</m:t>
                            </m:r>
                          </m:e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76062"/>
                <a:ext cx="8712968" cy="1338187"/>
              </a:xfrm>
              <a:prstGeom prst="rect">
                <a:avLst/>
              </a:prstGeom>
              <a:blipFill rotWithShape="1">
                <a:blip r:embed="rId3"/>
                <a:stretch>
                  <a:fillRect l="-1119"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23528" y="3831431"/>
            <a:ext cx="63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75656" y="3831431"/>
                <a:ext cx="3096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x</m:t>
                      </m:r>
                      <m: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=−2 −точка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min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831431"/>
                <a:ext cx="309634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63888" y="4263479"/>
                <a:ext cx="3960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=2 −точка 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𝑚𝑎𝑥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263479"/>
                <a:ext cx="396044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683568" y="2807214"/>
            <a:ext cx="6287556" cy="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1124" y="257638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5797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257638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20486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456" y="234887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456" y="282155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55776" y="235988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59886"/>
                <a:ext cx="648072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1842" r="-5607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860032" y="2348880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8104" y="234887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348879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19672" y="235988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359886"/>
                <a:ext cx="9361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39277" y="234888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77" y="2348880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1835696" y="2924944"/>
            <a:ext cx="792088" cy="64807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439277" y="2924944"/>
            <a:ext cx="1132723" cy="64807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481464" y="2924944"/>
            <a:ext cx="962744" cy="64807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87086" y="2348879"/>
            <a:ext cx="0" cy="108012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75381" y="4767535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81" y="4767535"/>
                <a:ext cx="458910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258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34" grpId="0"/>
      <p:bldP spid="35" grpId="0"/>
      <p:bldP spid="3" grpId="0"/>
      <p:bldP spid="4" grpId="0"/>
      <p:bldP spid="13" grpId="0"/>
      <p:bldP spid="8" grpId="0"/>
      <p:bldP spid="11" grpId="0"/>
      <p:bldP spid="14" grpId="0"/>
      <p:bldP spid="15" grpId="0"/>
      <p:bldP spid="16" grpId="0"/>
      <p:bldP spid="17" grpId="0"/>
      <p:bldP spid="21" grpId="0"/>
      <p:bldP spid="22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9552" y="49493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20688"/>
                <a:ext cx="878497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 Найдите точку максимума функции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+1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784976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1110" t="-11688" b="-33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090688"/>
                <a:ext cx="8712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+12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+13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12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=0⇒ 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12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 или 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=−4.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0688"/>
                <a:ext cx="871296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19" t="-6618" b="-19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683568" y="2447174"/>
            <a:ext cx="6287556" cy="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1124" y="221634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219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22163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456" y="198883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456" y="246151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55776" y="199984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999846"/>
                <a:ext cx="64807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1842" r="-5607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860032" y="1988840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8104" y="198883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88839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19672" y="199984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999846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39277" y="198884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77" y="1988840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 flipV="1">
            <a:off x="1727684" y="2564904"/>
            <a:ext cx="720080" cy="64807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07904" y="2564904"/>
            <a:ext cx="667477" cy="64807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481464" y="2564904"/>
            <a:ext cx="720080" cy="64807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3501008"/>
            <a:ext cx="63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75656" y="3491716"/>
                <a:ext cx="3096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x</m:t>
                      </m:r>
                      <m: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=−4 −точка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max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491716"/>
                <a:ext cx="309634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63888" y="3962673"/>
                <a:ext cx="3960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=0 −точка 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962673"/>
                <a:ext cx="396044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1487086" y="1988839"/>
            <a:ext cx="0" cy="108012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75381" y="4424338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−4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81" y="4424338"/>
                <a:ext cx="458910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258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13" grpId="0"/>
      <p:bldP spid="8" grpId="0"/>
      <p:bldP spid="11" grpId="0"/>
      <p:bldP spid="14" grpId="0"/>
      <p:bldP spid="15" grpId="0"/>
      <p:bldP spid="16" grpId="0"/>
      <p:bldP spid="17" grpId="0"/>
      <p:bldP spid="21" grpId="0"/>
      <p:bldP spid="22" grpId="0"/>
      <p:bldP spid="33" grpId="0"/>
      <p:bldP spid="34" grpId="0"/>
      <p:bldP spid="35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9552" y="49493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63079"/>
                <a:ext cx="8784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Найдите точку минимума функции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+17.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63079"/>
                <a:ext cx="878497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10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090688"/>
                <a:ext cx="8712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+17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−6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=0⇒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−6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 или 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=2.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0688"/>
                <a:ext cx="871296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19" t="-6618" b="-19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18448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3568" y="2447174"/>
            <a:ext cx="6287556" cy="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1124" y="221634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219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22163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8456" y="198883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456" y="246151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83768" y="199984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999846"/>
                <a:ext cx="64807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860032" y="1988840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8104" y="198883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88839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19672" y="199984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999846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39277" y="198884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77" y="1988840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 flipV="1">
            <a:off x="1643743" y="2564904"/>
            <a:ext cx="984041" cy="70081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75856" y="2564904"/>
            <a:ext cx="1224136" cy="79718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256076" y="2528899"/>
            <a:ext cx="1260140" cy="83318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3501008"/>
            <a:ext cx="63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75656" y="3491716"/>
                <a:ext cx="3096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x</m:t>
                      </m:r>
                      <m: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=0 −точка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max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491716"/>
                <a:ext cx="309634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63888" y="3962673"/>
                <a:ext cx="3960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=2 −точка 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962673"/>
                <a:ext cx="396044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1487086" y="1988839"/>
            <a:ext cx="0" cy="108012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75381" y="4424338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81" y="4424338"/>
                <a:ext cx="458910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258" t="-11842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4" grpId="0"/>
      <p:bldP spid="13" grpId="0"/>
      <p:bldP spid="11" grpId="0"/>
      <p:bldP spid="14" grpId="0"/>
      <p:bldP spid="15" grpId="0"/>
      <p:bldP spid="16" grpId="0"/>
      <p:bldP spid="17" grpId="0"/>
      <p:bldP spid="21" grpId="0"/>
      <p:bldP spid="22" grpId="0"/>
      <p:bldP spid="33" grpId="0"/>
      <p:bldP spid="34" grpId="0"/>
      <p:bldP spid="35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620688"/>
                <a:ext cx="8640960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5. Найдите наименьшее значение функции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−18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−17</m:t>
                        </m:r>
                      </m:sup>
                    </m:sSup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отрезке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[16; 18].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640960" cy="839332"/>
              </a:xfrm>
              <a:prstGeom prst="rect">
                <a:avLst/>
              </a:prstGeom>
              <a:blipFill rotWithShape="1">
                <a:blip r:embed="rId2"/>
                <a:stretch>
                  <a:fillRect l="-1128" t="-5072" b="-18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1340768"/>
                <a:ext cx="8712968" cy="16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−18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−17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−18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−17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−18</m:t>
                        </m:r>
                      </m:e>
                    </m:d>
                    <m:sSup>
                      <m:sSupPr>
                        <m:ctrlP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−17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−17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−18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−17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−17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1+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−18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−17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−17).</m:t>
                    </m:r>
                  </m:oMath>
                </a14:m>
                <a:endParaRPr lang="en-US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=0⇒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−17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−17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=17.</m:t>
                    </m:r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712968" cy="1662506"/>
              </a:xfrm>
              <a:prstGeom prst="rect">
                <a:avLst/>
              </a:prstGeom>
              <a:blipFill rotWithShape="1">
                <a:blip r:embed="rId3"/>
                <a:stretch>
                  <a:fillRect l="-1119" b="-9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683568" y="3527295"/>
            <a:ext cx="6287556" cy="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71124" y="32964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329979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8456" y="306896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456" y="354163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307996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48064" y="306896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068960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11760" y="306563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065630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>
            <a:off x="2440293" y="3589965"/>
            <a:ext cx="1224136" cy="79718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824028" y="3609020"/>
            <a:ext cx="1260140" cy="83318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3528" y="4581129"/>
            <a:ext cx="63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39752" y="4562066"/>
                <a:ext cx="3960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=17 −точка 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562066"/>
                <a:ext cx="396044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>
            <a:off x="1487086" y="3068960"/>
            <a:ext cx="0" cy="108012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2750" y="300327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3012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7584" y="5301208"/>
                <a:ext cx="7632848" cy="51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ru-RU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наим</m:t>
                          </m:r>
                        </m:sub>
                      </m:sSub>
                      <m:r>
                        <a:rPr lang="ru-RU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17</m:t>
                          </m:r>
                        </m:e>
                      </m:d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17−18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17−17</m:t>
                          </m:r>
                        </m:sup>
                      </m:sSup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=−1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∙1=−1.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01208"/>
                <a:ext cx="7632848" cy="517001"/>
              </a:xfrm>
              <a:prstGeom prst="rect">
                <a:avLst/>
              </a:prstGeom>
              <a:blipFill rotWithShape="1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995803" y="323410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300192" y="323410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]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918590" y="30404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86533" y="303299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99992" y="5818209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−1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18209"/>
                <a:ext cx="4589107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2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9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  <p:bldP spid="17" grpId="0"/>
      <p:bldP spid="19" grpId="0"/>
      <p:bldP spid="23" grpId="0"/>
      <p:bldP spid="25" grpId="0"/>
      <p:bldP spid="27" grpId="0"/>
      <p:bldP spid="5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620688"/>
                <a:ext cx="8856984" cy="1383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Найдите точку максимума функции </a:t>
                </a:r>
                <a:endParaRPr lang="ru-RU" sz="24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𝑐𝑜𝑠𝑥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−2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𝑠𝑖𝑛𝑥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+10,  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принадлежащую промежутку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0688"/>
                <a:ext cx="8856984" cy="1383712"/>
              </a:xfrm>
              <a:prstGeom prst="rect">
                <a:avLst/>
              </a:prstGeom>
              <a:blipFill rotWithShape="1">
                <a:blip r:embed="rId2"/>
                <a:stretch>
                  <a:fillRect t="-3965" r="-2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1838502"/>
                <a:ext cx="8856984" cy="2391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1) 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𝑠𝑖𝑛𝑥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+10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n-US" sz="24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𝑐𝑜𝑠𝑥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−3</m:t>
                        </m:r>
                      </m:e>
                    </m:d>
                    <m:sSup>
                      <m:sSupPr>
                        <m:ctrlP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𝑐𝑜𝑠𝑥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ru-RU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ru-RU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𝑐𝑜𝑠𝑥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𝑠𝑖𝑛𝑥</m:t>
                    </m:r>
                    <m:d>
                      <m:dPr>
                        <m:ctrlP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−2</m:t>
                    </m:r>
                    <m:r>
                      <a:rPr lang="en-US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𝑐𝑜𝑠𝑥</m:t>
                    </m:r>
                    <m:r>
                      <a:rPr lang="en-US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+0=−</m:t>
                    </m:r>
                    <m:r>
                      <a:rPr lang="en-US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𝑠𝑖𝑛𝑥</m:t>
                    </m:r>
                    <m:d>
                      <m:dPr>
                        <m:ctrlPr>
                          <a:rPr lang="en-US" sz="2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=0, 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т.е.   </m:t>
                    </m:r>
                    <m:r>
                      <a:rPr lang="en-US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𝑠𝑖𝑛𝑥</m:t>
                    </m:r>
                    <m:d>
                      <m:dPr>
                        <m:ctrlPr>
                          <a:rPr lang="en-US" sz="2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sz="2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4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 </m:t>
                    </m:r>
                    <m:r>
                      <a:rPr lang="ru-RU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при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=1,5∈</m:t>
                    </m:r>
                    <m:d>
                      <m:d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=0∉</m:t>
                    </m:r>
                    <m:d>
                      <m:dPr>
                        <m:ctrlP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38502"/>
                <a:ext cx="8856984" cy="2391937"/>
              </a:xfrm>
              <a:prstGeom prst="rect">
                <a:avLst/>
              </a:prstGeom>
              <a:blipFill rotWithShape="1">
                <a:blip r:embed="rId3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7504" y="39996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83568" y="4461271"/>
            <a:ext cx="6287556" cy="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87086" y="4057688"/>
            <a:ext cx="0" cy="108012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5616" y="399960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436510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1124" y="422210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14036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414036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)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8610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1626" y="3612366"/>
                <a:ext cx="504056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626" y="3612366"/>
                <a:ext cx="504056" cy="7199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08614" y="423082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Cambria Math"/>
              </a:rPr>
              <a:t>•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4005064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98713" y="401513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713" y="4015138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35657" y="4005064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657" y="4005064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 flipV="1">
            <a:off x="2850910" y="4595936"/>
            <a:ext cx="1260140" cy="83318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447422" y="4571520"/>
            <a:ext cx="700642" cy="79718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269" y="5198288"/>
            <a:ext cx="63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28394" y="5368700"/>
                <a:ext cx="3960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=1,5 −точка </m:t>
                      </m:r>
                      <m:r>
                        <a:rPr lang="en-US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𝑚𝑎𝑥</m:t>
                      </m:r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94" y="5368700"/>
                <a:ext cx="396044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99992" y="5818209"/>
                <a:ext cx="4589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1,5</m:t>
                    </m:r>
                  </m:oMath>
                </a14:m>
                <a:endParaRPr lang="ru-RU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18209"/>
                <a:ext cx="4589107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25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9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4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1427</TotalTime>
  <Words>4542</Words>
  <Application>Microsoft Office PowerPoint</Application>
  <PresentationFormat>Экран (4:3)</PresentationFormat>
  <Paragraphs>429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Соседство</vt:lpstr>
      <vt:lpstr>Презентация PowerPoint</vt:lpstr>
      <vt:lpstr>Производные некоторых элементарных функций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Юлия</cp:lastModifiedBy>
  <cp:revision>135</cp:revision>
  <dcterms:created xsi:type="dcterms:W3CDTF">2015-01-03T09:36:55Z</dcterms:created>
  <dcterms:modified xsi:type="dcterms:W3CDTF">2018-06-17T11:56:00Z</dcterms:modified>
</cp:coreProperties>
</file>