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7D9988F-62E6-40A8-836D-BF3F5E2002B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61FB732-1C6B-483B-B573-20EF7DAE09AB}" type="datetimeFigureOut">
              <a:rPr lang="ru-RU" smtClean="0"/>
              <a:t>14.06.2018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Relationship Id="rId9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gif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7543800" cy="936104"/>
          </a:xfrm>
        </p:spPr>
        <p:txBody>
          <a:bodyPr/>
          <a:lstStyle/>
          <a:p>
            <a:pPr fontAlgn="ctr">
              <a:spcBef>
                <a:spcPts val="0"/>
              </a:spcBef>
            </a:pPr>
            <a:r>
              <a:rPr lang="ru-RU" sz="3200" b="1" dirty="0">
                <a:solidFill>
                  <a:srgbClr val="09094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Квадратная решётка, координатная плоскость</a:t>
            </a:r>
            <a:r>
              <a:rPr lang="ru-RU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ru-RU" sz="3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sz="3200" b="1" dirty="0">
              <a:solidFill>
                <a:srgbClr val="09094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2161" y="2492896"/>
            <a:ext cx="6461760" cy="10668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Многоугольники: вычисление длин и </a:t>
            </a:r>
            <a:r>
              <a:rPr 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углов</a:t>
            </a:r>
            <a:endParaRPr lang="en-US" sz="2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Многоугольники</a:t>
            </a:r>
            <a:r>
              <a:rPr 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вычисление </a:t>
            </a:r>
            <a:r>
              <a:rPr 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площадей</a:t>
            </a:r>
            <a:endParaRPr lang="en-US" sz="2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Круг </a:t>
            </a:r>
            <a:r>
              <a:rPr 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и его элементы </a:t>
            </a:r>
            <a:endParaRPr lang="en-US" sz="2400" dirty="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Координатная </a:t>
            </a:r>
            <a:r>
              <a:rPr lang="ru-RU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плоскость </a:t>
            </a:r>
            <a:endParaRPr lang="ru-RU" sz="24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7" name="DefaultOcx" r:id="rId2" imgW="228600" imgH="228600"/>
        </mc:Choice>
        <mc:Fallback>
          <p:control name="DefaultOcx" r:id="rId2" imgW="2286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27013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HTMLCheckbox1" r:id="rId3" imgW="1371600" imgH="304920"/>
        </mc:Choice>
        <mc:Fallback>
          <p:control name="HTMLCheckbox1" r:id="rId3" imgW="1371600" imgH="304920">
            <p:pic>
              <p:nvPicPr>
                <p:cNvPr id="0" name="HTMLCheck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HTMLCheckbox2" r:id="rId4" imgW="1371600" imgH="304920"/>
        </mc:Choice>
        <mc:Fallback>
          <p:control name="HTMLCheckbox2" r:id="rId4" imgW="1371600" imgH="304920">
            <p:pic>
              <p:nvPicPr>
                <p:cNvPr id="0" name="HTMLCheck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HTMLCheckbox3" r:id="rId5" imgW="1371600" imgH="304920"/>
        </mc:Choice>
        <mc:Fallback>
          <p:control name="HTMLCheckbox3" r:id="rId5" imgW="1371600" imgH="304920">
            <p:pic>
              <p:nvPicPr>
                <p:cNvPr id="0" name="HTMLCheck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HTMLCheckbox4" r:id="rId6" imgW="1371600" imgH="304920"/>
        </mc:Choice>
        <mc:Fallback>
          <p:control name="HTMLCheckbox4" r:id="rId6" imgW="1371600" imgH="304920">
            <p:pic>
              <p:nvPicPr>
                <p:cNvPr id="0" name="HTMLCheck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99091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7906" y="346768"/>
            <a:ext cx="33978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отмечены точки A и B. </a:t>
            </a:r>
            <a:endParaRPr lang="ru-RU" sz="2400" dirty="0" smtClean="0">
              <a:latin typeface="+mj-lt"/>
            </a:endParaRPr>
          </a:p>
          <a:p>
            <a:pPr lvl="0"/>
            <a:r>
              <a:rPr lang="ru-RU" sz="2400" dirty="0" smtClean="0">
                <a:latin typeface="+mj-lt"/>
              </a:rPr>
              <a:t>Найдите </a:t>
            </a:r>
            <a:r>
              <a:rPr lang="ru-RU" sz="2400" dirty="0">
                <a:latin typeface="+mj-lt"/>
              </a:rPr>
              <a:t>длину отрезка AB.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7590" y="54841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9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0242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075" y="248392"/>
            <a:ext cx="3334269" cy="262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ege.fipi.ru/os11/docs/AC437B34557F88EA4115D2F374B0A07B/questions/41E997876985BD8C4BC8E676AFAEC8D0(copy1)/xs3qstsrc41E997876985BD8C4BC8E676AFAEC8D0_1_138426529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40968"/>
            <a:ext cx="2754497" cy="340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40306" y="3185089"/>
            <a:ext cx="339786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отмечены точки A и B. </a:t>
            </a:r>
            <a:endParaRPr lang="ru-RU" sz="2400" dirty="0" smtClean="0">
              <a:latin typeface="+mj-lt"/>
            </a:endParaRPr>
          </a:p>
          <a:p>
            <a:pPr lvl="0"/>
            <a:r>
              <a:rPr lang="ru-RU" sz="2400" dirty="0" smtClean="0">
                <a:latin typeface="+mj-lt"/>
              </a:rPr>
              <a:t>Найдите </a:t>
            </a:r>
            <a:r>
              <a:rPr lang="ru-RU" sz="2400" dirty="0">
                <a:latin typeface="+mj-lt"/>
              </a:rPr>
              <a:t>длину отрезка AB.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7906" y="404664"/>
            <a:ext cx="339786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угол. Найдите его градусную величину.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10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199616"/>
            <a:ext cx="394366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треугольник ABC</a:t>
            </a:r>
            <a:r>
              <a:rPr lang="ru-RU" sz="2400" dirty="0" smtClean="0">
                <a:latin typeface="+mj-lt"/>
              </a:rPr>
              <a:t>.</a:t>
            </a:r>
          </a:p>
          <a:p>
            <a:pPr lvl="0"/>
            <a:r>
              <a:rPr lang="ru-RU" sz="2400" dirty="0" smtClean="0">
                <a:latin typeface="+mj-lt"/>
              </a:rPr>
              <a:t>Найдите </a:t>
            </a:r>
            <a:r>
              <a:rPr lang="ru-RU" sz="2400" dirty="0">
                <a:latin typeface="+mj-lt"/>
              </a:rPr>
              <a:t>длину его средней линии, параллельной стороне AB</a:t>
            </a:r>
            <a:r>
              <a:rPr lang="ru-RU" sz="2400" dirty="0" smtClean="0">
                <a:latin typeface="+mj-lt"/>
              </a:rPr>
              <a:t>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1266" name="Picture 2" descr="http://ege.fipi.ru/os11/docs/AC437B34557F88EA4115D2F374B0A07B/questions/E9DFAF6227DBA5BE4175C053200D0427(copy1)/xs3qstsrcE9DFAF6227DBA5BE4175C053200D0427_1_138426539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038" y="84025"/>
            <a:ext cx="2394458" cy="283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ege.fipi.ru/os11/docs/AC437B34557F88EA4115D2F374B0A07B/questions/E14.B3.07(copy1)/xs3qstsrc22E4FC773D6BB08E413471E86CB948AC_1_13842688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819" y="3185089"/>
            <a:ext cx="2970677" cy="343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85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7906" y="103272"/>
            <a:ext cx="37360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треугольник ABC</a:t>
            </a:r>
            <a:r>
              <a:rPr lang="ru-RU" sz="2400" dirty="0" smtClean="0">
                <a:latin typeface="+mj-lt"/>
              </a:rPr>
              <a:t>.</a:t>
            </a:r>
          </a:p>
          <a:p>
            <a:pPr lvl="0"/>
            <a:r>
              <a:rPr lang="ru-RU" sz="2400" dirty="0" smtClean="0">
                <a:latin typeface="+mj-lt"/>
              </a:rPr>
              <a:t>Найдите </a:t>
            </a:r>
            <a:r>
              <a:rPr lang="ru-RU" sz="2400" dirty="0">
                <a:latin typeface="+mj-lt"/>
              </a:rPr>
              <a:t>длину его высоты, опущенной на сторону AB</a:t>
            </a:r>
            <a:r>
              <a:rPr lang="ru-RU" sz="2400" dirty="0" smtClean="0">
                <a:latin typeface="+mj-lt"/>
              </a:rPr>
              <a:t>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11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3415640"/>
            <a:ext cx="394366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треугольник ABC</a:t>
            </a:r>
            <a:r>
              <a:rPr lang="ru-RU" sz="2400" dirty="0" smtClean="0">
                <a:latin typeface="+mj-lt"/>
              </a:rPr>
              <a:t>.</a:t>
            </a:r>
          </a:p>
          <a:p>
            <a:pPr lvl="0"/>
            <a:r>
              <a:rPr lang="ru-RU" sz="2400" dirty="0" smtClean="0">
                <a:latin typeface="+mj-lt"/>
              </a:rPr>
              <a:t>Найдите </a:t>
            </a:r>
            <a:r>
              <a:rPr lang="ru-RU" sz="2400" dirty="0">
                <a:latin typeface="+mj-lt"/>
              </a:rPr>
              <a:t>длину его средней линии, параллельной стороне AB</a:t>
            </a:r>
            <a:r>
              <a:rPr lang="ru-RU" sz="2400" dirty="0" smtClean="0">
                <a:latin typeface="+mj-lt"/>
              </a:rPr>
              <a:t>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2290" name="Picture 2" descr="http://ege.fipi.ru/os11/docs/AC437B34557F88EA4115D2F374B0A07B/questions/E14.B3.08(copy1)/xs3qstsrc743EFAB04825B05B4A04352188FEEE2F_1_138426888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510934"/>
            <a:ext cx="3476587" cy="272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ege.fipi.ru/os11/docs/AC437B34557F88EA4115D2F374B0A07B/questions/752CC6C9BFE9B453483D855FED9ABB9B(copy1)/xs3qstsrc752CC6C9BFE9B453483D855FED9ABB9B_1_138426637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306" y="140308"/>
            <a:ext cx="2648660" cy="305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0998" y="489033"/>
            <a:ext cx="488505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равнобедренный прямоугольный треугольник. Найдите радиус описанной около него окружности.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12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3314" name="Picture 2" descr="http://ege.fipi.ru/os11/docs/AC437B34557F88EA4115D2F374B0A07B/questions/9489355DB43487624AC0FB0ABB3771DB(copy1)/xs3qstsrc9489355DB43487624AC0FB0ABB3771DB_1_13842664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3271"/>
            <a:ext cx="1855837" cy="312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19" y="3716242"/>
            <a:ext cx="3964433" cy="22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520" y="3190324"/>
            <a:ext cx="367240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равнобедренный прямоугольный треугольник. Найдите радиус описанной около него окружности.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0998" y="489033"/>
            <a:ext cx="488505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равнобедренный прямоугольный треугольник. Найдите длину его биссектрисы, выходящей из вершины прямого угла.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13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520" y="3478356"/>
            <a:ext cx="4464496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равнобедренный прямоугольный треугольник. Найдите длину его биссектрисы, выходящей из вершины прямого угла.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4338" name="Picture 2" descr="http://ege.fipi.ru/os11/docs/AC437B34557F88EA4115D2F374B0A07B/questions/612C73721F5085274F42C1072FF72EB0(copy1)/xs3qstsrc612C73721F5085274F42C1072FF72EB0_1_13922023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601" y="129713"/>
            <a:ext cx="2046337" cy="358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993" y="4013836"/>
            <a:ext cx="315540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0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0998" y="489033"/>
            <a:ext cx="4885058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равнобедренный прямоугольный треугольник. Найдите длину его медианы, проведённой к гипотенузе.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14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23036" y="3611112"/>
            <a:ext cx="446449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2400" dirty="0">
                <a:latin typeface="+mj-lt"/>
              </a:rPr>
              <a:t>На клетчатой бумаге с размером клетки 1×1 изображён треугольник. Найдите радиус описанной около него окружности.</a:t>
            </a:r>
          </a:p>
          <a:p>
            <a:r>
              <a:rPr lang="ru-RU" sz="2400" dirty="0">
                <a:latin typeface="+mj-lt"/>
              </a:rPr>
              <a:t> </a:t>
            </a:r>
          </a:p>
        </p:txBody>
      </p:sp>
      <p:pic>
        <p:nvPicPr>
          <p:cNvPr id="15362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9894"/>
            <a:ext cx="1536105" cy="242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ege.fipi.ru/os11/docs/AC437B34557F88EA4115D2F374B0A07B/questions/344EC75D8A62B2204995C0208ECB692E(copy1)/xs3qstsrc344EC75D8A62B2204995C0208ECB692E_1_138426678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553" y="3113707"/>
            <a:ext cx="3373970" cy="339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65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15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0371" y="3495593"/>
            <a:ext cx="446449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2400" dirty="0">
                <a:latin typeface="+mj-lt"/>
              </a:rPr>
              <a:t>На клетчатой бумаге с размером клетки 1×1 отмечены точки A, B и C. Найдите расстояние от точки A </a:t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до прямой BC. </a:t>
            </a:r>
          </a:p>
        </p:txBody>
      </p:sp>
      <p:pic>
        <p:nvPicPr>
          <p:cNvPr id="16386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392" y="183724"/>
            <a:ext cx="2596209" cy="261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5" y="332656"/>
            <a:ext cx="34198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 клетчатой бумаге с размером клетки 1×1 изображена трапеция. </a:t>
            </a:r>
            <a:endParaRPr lang="ru-RU" sz="2400" dirty="0" smtClean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lvl="0"/>
            <a:r>
              <a:rPr lang="ru-RU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Найдите </a:t>
            </a:r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её площадь.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6388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254" y="2996952"/>
            <a:ext cx="3118347" cy="362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6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15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0371" y="3495593"/>
            <a:ext cx="446449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ru-RU" sz="2400" dirty="0">
                <a:latin typeface="+mj-lt"/>
              </a:rPr>
              <a:t>На клетчатой бумаге с размером клетки 1×1 отмечены точки A, B и C. Найдите расстояние от точки A </a:t>
            </a:r>
            <a:br>
              <a:rPr lang="ru-RU" sz="2400" dirty="0">
                <a:latin typeface="+mj-lt"/>
              </a:rPr>
            </a:br>
            <a:r>
              <a:rPr lang="ru-RU" sz="2400" dirty="0">
                <a:latin typeface="+mj-lt"/>
              </a:rPr>
              <a:t>до прямой BC. 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5535" y="256580"/>
            <a:ext cx="453650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треугольник ABC. Найдите длину его средней линии, параллельной стороне AB.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7410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212976"/>
            <a:ext cx="2104275" cy="328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071" y="96982"/>
            <a:ext cx="2002355" cy="2926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2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16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7317" y="476672"/>
            <a:ext cx="453650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ромб. Найдите его площадь.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8434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0" y="275339"/>
            <a:ext cx="2104275" cy="275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12085"/>
            <a:ext cx="3514474" cy="215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7935" y="3732734"/>
            <a:ext cx="396044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ромб. Найдите его площадь.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17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97317" y="107340"/>
            <a:ext cx="453650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треугольник ABC. Найдите длину его средней линии, параллельной стороне AB.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7935" y="3784972"/>
            <a:ext cx="39604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 клетчатой бумаге с размером клетки 1×1 изображён треугольник ABC. Найдите длину его высоты, опущенной на сторону AB.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19458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199" y="116632"/>
            <a:ext cx="2938410" cy="3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094" y="3732734"/>
            <a:ext cx="3056070" cy="264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2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2656"/>
            <a:ext cx="376426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6" y="476672"/>
            <a:ext cx="34198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Courier New" panose="02070309020205020404" pitchFamily="49" charset="0"/>
              </a:rPr>
              <a:t>На клетчатой бумаге с размером клетки 1×1 изображён угол. Найдите синус этого угла.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2053" name="Picture 5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698" y="3453040"/>
            <a:ext cx="3427534" cy="285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47935" y="3458013"/>
            <a:ext cx="34198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Courier New" panose="02070309020205020404" pitchFamily="49" charset="0"/>
              </a:rPr>
              <a:t>На клетчатой бумаге с размером клетки 1×1 изображён угол. Найдите синус этого угла.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17590" y="54841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1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0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18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73945" y="173937"/>
            <a:ext cx="4536505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трапеции, изображённой на клетчатой бумаге с размером клетки 1 см × 1 см (см. рис.). Ответ дайте в квадратных сантиметрах.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7935" y="3284984"/>
            <a:ext cx="396044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параллелограмма, изображённого на клетчатой бумаге с размером клетки 1 см × 1 см (см. рис.). Ответ дайте в квадратных сантиметрах.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20484" name="Picture 4" descr="http://ege.fipi.ru/os11/docs/AC437B34557F88EA4115D2F374B0A07B/questions/0042E325461E946B429CA3DEA12C995D/xs3qstsrc76CCB6F3C505B4FD4B08540E9981736A_1_13243915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450" y="173937"/>
            <a:ext cx="2905777" cy="258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6" name="Picture 6" descr="http://ege.fipi.ru/os11/docs/AC437B34557F88EA4115D2F374B0A07B/questions/015E04BCC3A2B9DD4A44746131884DC0/xs3qstsrcB20F372E74A6BA29432D7833598A4489_1_132439148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450" y="3500859"/>
            <a:ext cx="2905777" cy="2905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06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19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07935" y="620593"/>
            <a:ext cx="349996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трапеции, изображённой на рисунке.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7935" y="3284984"/>
            <a:ext cx="396044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параллелограмма, изображённого на клетчатой бумаге с размером клетки 1 см × 1 см (см. рис.). Ответ дайте в квадратных сантиметрах.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21506" name="Picture 2" descr="http://ege.fipi.ru/os11/docs/AC437B34557F88EA4115D2F374B0A07B/questions/910EFC679B9A8F764F873897DB4B11C7/xs3qstsrc8E728B0629F9845C400DDE53FECB357A_1_13243914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375" y="3249038"/>
            <a:ext cx="3647852" cy="298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376" y="173936"/>
            <a:ext cx="4028584" cy="246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32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19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07935" y="247288"/>
            <a:ext cx="396044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квадрата, изображённого на клетчатой бумаге с размером клетки 1 см × 1 см (см. рис.). Ответ дайте в квадратных сантиметрах.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7935" y="3501008"/>
            <a:ext cx="39604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Площадь круга, изображённого на клетчатой бумаге, равна 12. Найдите площадь заштрихованного кругового сектора.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22530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533" y="138347"/>
            <a:ext cx="2895535" cy="289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076" y="3339632"/>
            <a:ext cx="3084268" cy="308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2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32440" y="5484188"/>
            <a:ext cx="61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20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07935" y="247288"/>
            <a:ext cx="396044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квадрата, изображённого на клетчатой бумаге с размером клетки 1 см × 1 см (см. рис.). Ответ дайте в квадратных сантиметрах.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207935" y="3501008"/>
            <a:ext cx="39604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Площадь круга, изображённого на клетчатой бумаге, равна 12. Найдите площадь заштрихованного кругового сектора.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22530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533" y="138347"/>
            <a:ext cx="2895535" cy="289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076" y="3339632"/>
            <a:ext cx="3084268" cy="3084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8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6" y="476672"/>
            <a:ext cx="34198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Courier New" panose="02070309020205020404" pitchFamily="49" charset="0"/>
              </a:rPr>
              <a:t>На клетчатой бумаге с размером клетки 1×1 изображён угол. Найдите </a:t>
            </a:r>
            <a:r>
              <a:rPr lang="ru-RU" altLang="ru-RU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ко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Courier New" panose="02070309020205020404" pitchFamily="49" charset="0"/>
              </a:rPr>
              <a:t>синус этого угла.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3458013"/>
            <a:ext cx="34198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cs typeface="Courier New" panose="02070309020205020404" pitchFamily="49" charset="0"/>
              </a:rPr>
              <a:t>На клетчатой бумаге с размером клетки 1×1 изображён угол. Найдите косинус этого угла.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Courier New" panose="02070309020205020404" pitchFamily="49" charset="0"/>
              </a:rPr>
              <a:t> </a:t>
            </a:r>
          </a:p>
        </p:txBody>
      </p:sp>
      <p:pic>
        <p:nvPicPr>
          <p:cNvPr id="3074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81399"/>
            <a:ext cx="4146253" cy="208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22842"/>
            <a:ext cx="2994125" cy="249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17590" y="54841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9282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6" y="476672"/>
            <a:ext cx="34198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 клетчатой бумаге с размером клетки 1×1 изображена трапеция. </a:t>
            </a:r>
            <a:endParaRPr lang="ru-RU" sz="2400" dirty="0" smtClean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lvl="0"/>
            <a:r>
              <a:rPr lang="ru-RU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Найдите </a:t>
            </a:r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её площадь.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3458013"/>
            <a:ext cx="34198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 клетчатой бумаге с размером клетки 1×1 изображён треугольник. </a:t>
            </a:r>
            <a:endParaRPr lang="ru-RU" sz="2400" dirty="0" smtClean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lvl="0"/>
            <a:r>
              <a:rPr lang="ru-RU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Найдите </a:t>
            </a:r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его площадь.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7590" y="54841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3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098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52619"/>
            <a:ext cx="3838971" cy="195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486" y="3249994"/>
            <a:ext cx="3487949" cy="251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72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6" y="476672"/>
            <a:ext cx="34198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 клетчатой бумаге с размером клетки 1×1 изображена 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параллелограмм. </a:t>
            </a:r>
          </a:p>
          <a:p>
            <a:pPr lvl="0"/>
            <a:r>
              <a:rPr lang="ru-RU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Найдите его </a:t>
            </a:r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площадь.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5536" y="2719349"/>
            <a:ext cx="341987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Найдите площадь треугольника, изображённого на клетчатой бумаге с размером клетки 1 см × 1 см (см. рис.). </a:t>
            </a:r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Ответ дайте в квадратных 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сантиметрах.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7590" y="54841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4</a:t>
            </a:r>
          </a:p>
        </p:txBody>
      </p:sp>
      <p:pic>
        <p:nvPicPr>
          <p:cNvPr id="5122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486" y="476671"/>
            <a:ext cx="3531661" cy="200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ege.fipi.ru/os11/docs/AC437B34557F88EA4115D2F374B0A07B/questions/MA.E11.B6.31(copy1)/img740479n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629" y="2782882"/>
            <a:ext cx="4355942" cy="333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61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5535" y="361980"/>
            <a:ext cx="380561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Найдите площадь квадрата, изображённого на клетчатой бумаге с размером </a:t>
            </a:r>
            <a:r>
              <a:rPr lang="ru-RU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клетки </a:t>
            </a:r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1 см × 1 см (см. </a:t>
            </a:r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рис.). Ответ дайте в квадратных сантиметрах.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4670" y="3511189"/>
            <a:ext cx="377647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Площадь круга, изображённого на клетчатой бумаге, равна 16. Найдите площадь заштрихованного кругового сектора.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7590" y="54841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5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6146" name="Picture 2" descr="http://ege.fipi.ru/os11/docs/AC437B34557F88EA4115D2F374B0A07B/questions/MA.E12.B3.02_28copy1_29/xs3qstsrcC5C36465EA0088F847F12DBA13047638_1_132439146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2880320" cy="28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ege.fipi.ru/os11/docs/AC437B34557F88EA4115D2F374B0A07B/questions/MA.E12.B3.05_28copy1_29/xs3qstsrcF23978AA24EBBC5A46C372766F7AA552_1_132439146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460" y="3487677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7906" y="716100"/>
            <a:ext cx="33978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трапеции, изображённой на рисунке.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7590" y="54841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6</a:t>
            </a:r>
          </a:p>
        </p:txBody>
      </p:sp>
      <p:pic>
        <p:nvPicPr>
          <p:cNvPr id="7170" name="Picture 2" descr="http://ege.fipi.ru/os11/docs/AC437B34557F88EA4115D2F374B0A07B/questions/MA.E12.B3.27_28copy1_29/xs3qstsrc813F620B30C88A324D4D65350816B875_1_13243915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770" y="188640"/>
            <a:ext cx="4663676" cy="262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ge.fipi.ru/os11/docs/AC437B34557F88EA4115D2F374B0A07B/questions/MA.E12.B3.10_28copy1_29/xs3qstsrc1002F1A80BCDA1714429D5FDCBB93FE3_1_132439147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75" y="3467307"/>
            <a:ext cx="3775649" cy="2396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51520" y="3458013"/>
            <a:ext cx="341987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 клетчатой бумаге с размером клетки 1×1 изображён треугольник. </a:t>
            </a:r>
            <a:endParaRPr lang="ru-RU" sz="2400" dirty="0" smtClean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  <a:p>
            <a:pPr lvl="0"/>
            <a:r>
              <a:rPr lang="ru-RU" sz="2400" dirty="0" smtClean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Найдите </a:t>
            </a:r>
            <a:r>
              <a:rPr lang="ru-RU" sz="2400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его площадь.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08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7906" y="716100"/>
            <a:ext cx="33978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трапеции, изображённой на рисунке.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7590" y="54841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7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8194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6632"/>
            <a:ext cx="2750418" cy="355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3671018"/>
            <a:ext cx="4011067" cy="291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2" y="3914528"/>
            <a:ext cx="33978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трапеции, изображённой на рисунке.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9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7906" y="716100"/>
            <a:ext cx="33978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трапеции, изображённой на рисунке.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17590" y="54841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79512" y="3914528"/>
            <a:ext cx="339786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ru-RU" sz="2400" dirty="0">
                <a:latin typeface="+mj-lt"/>
              </a:rPr>
              <a:t>Найдите площадь </a:t>
            </a:r>
            <a:r>
              <a:rPr lang="ru-RU" sz="2400" dirty="0" smtClean="0">
                <a:latin typeface="+mj-lt"/>
              </a:rPr>
              <a:t>параллелограмма, изображённого </a:t>
            </a:r>
            <a:r>
              <a:rPr lang="ru-RU" sz="2400" dirty="0">
                <a:latin typeface="+mj-lt"/>
              </a:rPr>
              <a:t>на рисунке.</a:t>
            </a:r>
            <a:endParaRPr lang="ru-RU" altLang="ru-RU" sz="2400" dirty="0">
              <a:solidFill>
                <a:srgbClr val="000000"/>
              </a:solidFill>
              <a:latin typeface="+mj-lt"/>
              <a:cs typeface="Courier New" panose="02070309020205020404" pitchFamily="49" charset="0"/>
            </a:endParaRPr>
          </a:p>
        </p:txBody>
      </p:sp>
      <p:pic>
        <p:nvPicPr>
          <p:cNvPr id="9218" name="Picture 2" descr="undefin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495" y="116632"/>
            <a:ext cx="3343945" cy="3227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undefin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495" y="3501008"/>
            <a:ext cx="2905100" cy="313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804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</TotalTime>
  <Words>391</Words>
  <Application>Microsoft Office PowerPoint</Application>
  <PresentationFormat>Экран (4:3)</PresentationFormat>
  <Paragraphs>82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Соседство</vt:lpstr>
      <vt:lpstr>Квадратная решётка, координатная плоскость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Квадратная решётка, координатная плоскость </dc:title>
  <dc:creator>Юлия</dc:creator>
  <cp:lastModifiedBy>Юлия</cp:lastModifiedBy>
  <cp:revision>1</cp:revision>
  <dcterms:created xsi:type="dcterms:W3CDTF">2018-06-14T19:26:56Z</dcterms:created>
  <dcterms:modified xsi:type="dcterms:W3CDTF">2018-06-14T20:10:49Z</dcterms:modified>
</cp:coreProperties>
</file>